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jpeg" ContentType="image/jpeg"/>
  <Default Extension="xml" ContentType="application/xml"/>
  <Override PartName="/ppt/presentation.xml" ContentType="application/vnd.openxmlformats-officedocument.presentationml.presentation.main+xml"/>
  <Override PartName="/ppt/slides/slide59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2.xml" ContentType="application/vnd.openxmlformats-officedocument.presentationml.slide+xml"/>
  <Override PartName="/ppt/slides/slide51.xml" ContentType="application/vnd.openxmlformats-officedocument.presentationml.slide+xml"/>
  <Override PartName="/ppt/slides/slide50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60.xml" ContentType="application/vnd.openxmlformats-officedocument.presentationml.slide+xml"/>
  <Override PartName="/ppt/slides/slide2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9.xml" ContentType="application/vnd.openxmlformats-officedocument.presentationml.slide+xml"/>
  <Override PartName="/ppt/slides/slide5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ppt/slides/slide15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6.xml" ContentType="application/vnd.openxmlformats-officedocument.presentationml.slide+xml"/>
  <Override PartName="/ppt/slides/slide14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314" r:id="rId14"/>
    <p:sldId id="313" r:id="rId15"/>
    <p:sldId id="308" r:id="rId16"/>
    <p:sldId id="309" r:id="rId17"/>
    <p:sldId id="310" r:id="rId18"/>
    <p:sldId id="311" r:id="rId19"/>
    <p:sldId id="312" r:id="rId20"/>
    <p:sldId id="278" r:id="rId21"/>
    <p:sldId id="282" r:id="rId22"/>
    <p:sldId id="281" r:id="rId23"/>
    <p:sldId id="283" r:id="rId24"/>
    <p:sldId id="277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300" r:id="rId41"/>
    <p:sldId id="301" r:id="rId42"/>
    <p:sldId id="302" r:id="rId43"/>
    <p:sldId id="303" r:id="rId44"/>
    <p:sldId id="304" r:id="rId45"/>
    <p:sldId id="305" r:id="rId46"/>
    <p:sldId id="315" r:id="rId47"/>
    <p:sldId id="306" r:id="rId48"/>
    <p:sldId id="307" r:id="rId49"/>
    <p:sldId id="316" r:id="rId50"/>
    <p:sldId id="318" r:id="rId51"/>
    <p:sldId id="320" r:id="rId52"/>
    <p:sldId id="317" r:id="rId53"/>
    <p:sldId id="321" r:id="rId54"/>
    <p:sldId id="322" r:id="rId55"/>
    <p:sldId id="323" r:id="rId56"/>
    <p:sldId id="319" r:id="rId57"/>
    <p:sldId id="324" r:id="rId58"/>
    <p:sldId id="325" r:id="rId59"/>
    <p:sldId id="327" r:id="rId60"/>
    <p:sldId id="326" r:id="rId61"/>
    <p:sldId id="328" r:id="rId62"/>
    <p:sldId id="299" r:id="rId63"/>
  </p:sldIdLst>
  <p:sldSz cx="9361488" cy="7561263"/>
  <p:notesSz cx="7100888" cy="10233025"/>
  <p:defaultTextStyle>
    <a:defPPr>
      <a:defRPr lang="ru-RU"/>
    </a:defPPr>
    <a:lvl1pPr marL="0" algn="l" defTabSz="96659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83297" algn="l" defTabSz="96659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66595" algn="l" defTabSz="96659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49892" algn="l" defTabSz="96659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933188" algn="l" defTabSz="96659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416485" algn="l" defTabSz="96659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899782" algn="l" defTabSz="96659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383080" algn="l" defTabSz="96659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866377" algn="l" defTabSz="96659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744" y="-150"/>
      </p:cViewPr>
      <p:guideLst>
        <p:guide orient="horz" pos="2382"/>
        <p:guide pos="294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customXml" Target="../customXml/item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69" Type="http://schemas.openxmlformats.org/officeDocument/2006/relationships/customXml" Target="../customXml/item2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26584" y="5898518"/>
            <a:ext cx="8834904" cy="2626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6660" tIns="48329" rIns="96660" bIns="48329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90062" y="5351118"/>
            <a:ext cx="8659376" cy="134772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90062" y="4284716"/>
            <a:ext cx="8659376" cy="1008168"/>
          </a:xfrm>
        </p:spPr>
        <p:txBody>
          <a:bodyPr anchor="b"/>
          <a:lstStyle>
            <a:lvl1pPr marL="0" indent="0" algn="l">
              <a:buNone/>
              <a:defRPr sz="2500">
                <a:solidFill>
                  <a:schemeClr val="tx2">
                    <a:shade val="75000"/>
                  </a:schemeClr>
                </a:solidFill>
              </a:defRPr>
            </a:lvl1pPr>
            <a:lvl2pPr marL="483297" indent="0" algn="ctr">
              <a:buNone/>
            </a:lvl2pPr>
            <a:lvl3pPr marL="966595" indent="0" algn="ctr">
              <a:buNone/>
            </a:lvl3pPr>
            <a:lvl4pPr marL="1449892" indent="0" algn="ctr">
              <a:buNone/>
            </a:lvl4pPr>
            <a:lvl5pPr marL="1933188" indent="0" algn="ctr">
              <a:buNone/>
            </a:lvl5pPr>
            <a:lvl6pPr marL="2416485" indent="0" algn="ctr">
              <a:buNone/>
            </a:lvl6pPr>
            <a:lvl7pPr marL="2899782" indent="0" algn="ctr">
              <a:buNone/>
            </a:lvl7pPr>
            <a:lvl8pPr marL="3383080" indent="0" algn="ctr">
              <a:buNone/>
            </a:lvl8pPr>
            <a:lvl9pPr marL="3866377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10.11.2014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425341" y="7137839"/>
            <a:ext cx="777004" cy="27220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021116" y="605605"/>
            <a:ext cx="1872298" cy="6451578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076" y="605605"/>
            <a:ext cx="6397017" cy="6451578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10.11.2014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666588" y="84017"/>
            <a:ext cx="2964471" cy="318554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425341" y="7137839"/>
            <a:ext cx="777004" cy="27220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26584" y="3798168"/>
            <a:ext cx="8834904" cy="2626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6660" tIns="48329" rIns="96660" bIns="48329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90062" y="1848315"/>
            <a:ext cx="8659376" cy="1344225"/>
          </a:xfrm>
        </p:spPr>
        <p:txBody>
          <a:bodyPr anchor="b"/>
          <a:lstStyle>
            <a:lvl1pPr marL="0" indent="0" algn="r">
              <a:buNone/>
              <a:defRPr sz="21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10.11.2014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4767" y="3249304"/>
            <a:ext cx="8893414" cy="13063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8929" y="504087"/>
            <a:ext cx="8893414" cy="927515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12050" y="1764295"/>
            <a:ext cx="4290682" cy="5208870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758758" y="1764295"/>
            <a:ext cx="4446707" cy="5208870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10.11.2014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12053" y="5965001"/>
            <a:ext cx="8815401" cy="973163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8138" y="735129"/>
            <a:ext cx="4392606" cy="705367"/>
          </a:xfrm>
        </p:spPr>
        <p:txBody>
          <a:bodyPr anchor="ctr"/>
          <a:lstStyle>
            <a:lvl1pPr marL="0" indent="0">
              <a:buNone/>
              <a:defRPr sz="19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100" b="1"/>
            </a:lvl2pPr>
            <a:lvl3pPr>
              <a:buNone/>
              <a:defRPr sz="1900" b="1"/>
            </a:lvl3pPr>
            <a:lvl4pPr>
              <a:buNone/>
              <a:defRPr sz="1700" b="1"/>
            </a:lvl4pPr>
            <a:lvl5pPr>
              <a:buNone/>
              <a:defRPr sz="17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755511" y="735129"/>
            <a:ext cx="4394331" cy="705367"/>
          </a:xfrm>
        </p:spPr>
        <p:txBody>
          <a:bodyPr anchor="ctr"/>
          <a:lstStyle>
            <a:lvl1pPr marL="0" indent="0">
              <a:buNone/>
              <a:defRPr sz="19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100" b="1"/>
            </a:lvl2pPr>
            <a:lvl3pPr>
              <a:buNone/>
              <a:defRPr sz="1900" b="1"/>
            </a:lvl3pPr>
            <a:lvl4pPr>
              <a:buNone/>
              <a:defRPr sz="1700" b="1"/>
            </a:lvl4pPr>
            <a:lvl5pPr>
              <a:buNone/>
              <a:defRPr sz="17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8138" y="1450995"/>
            <a:ext cx="4392606" cy="4345976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759299" y="1450995"/>
            <a:ext cx="4390538" cy="4345976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25341" y="7141197"/>
            <a:ext cx="780124" cy="27220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26584" y="6637111"/>
            <a:ext cx="8834904" cy="2626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6660" tIns="48329" rIns="96660" bIns="48329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8929" y="504087"/>
            <a:ext cx="8893414" cy="927515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10.11.2014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10.11.2014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26584" y="6448926"/>
            <a:ext cx="8834904" cy="2626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6660" tIns="48329" rIns="96660" bIns="48329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68075" y="6049011"/>
            <a:ext cx="8659376" cy="574096"/>
          </a:xfrm>
        </p:spPr>
        <p:txBody>
          <a:bodyPr anchor="ctr"/>
          <a:lstStyle>
            <a:lvl1pPr algn="l">
              <a:buNone/>
              <a:defRPr sz="21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68080" y="672112"/>
            <a:ext cx="3079865" cy="5292884"/>
          </a:xfrm>
        </p:spPr>
        <p:txBody>
          <a:bodyPr/>
          <a:lstStyle>
            <a:lvl1pPr marL="0" indent="0">
              <a:buNone/>
              <a:defRPr sz="1500"/>
            </a:lvl1pPr>
            <a:lvl2pPr>
              <a:buNone/>
              <a:defRPr sz="1300"/>
            </a:lvl2pPr>
            <a:lvl3pPr>
              <a:buNone/>
              <a:defRPr sz="11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660087" y="672112"/>
            <a:ext cx="5467369" cy="5292884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10.11.2014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88571" y="679867"/>
            <a:ext cx="5148818" cy="4032674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4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90067" y="5505859"/>
            <a:ext cx="6006955" cy="575847"/>
          </a:xfrm>
        </p:spPr>
        <p:txBody>
          <a:bodyPr anchor="ctr"/>
          <a:lstStyle>
            <a:lvl1pPr algn="l">
              <a:buNone/>
              <a:defRPr sz="21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90067" y="6100630"/>
            <a:ext cx="6006955" cy="847142"/>
          </a:xfrm>
        </p:spPr>
        <p:txBody>
          <a:bodyPr lIns="115991" tIns="0"/>
          <a:lstStyle>
            <a:lvl1pPr marL="0" indent="0">
              <a:buNone/>
              <a:defRPr sz="1500"/>
            </a:lvl1pPr>
            <a:lvl2pPr>
              <a:defRPr sz="1300"/>
            </a:lvl2pPr>
            <a:lvl3pPr>
              <a:defRPr sz="11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26584" y="1158667"/>
            <a:ext cx="8834904" cy="2626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6660" tIns="48329" rIns="96660" bIns="48329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12049" y="1713536"/>
            <a:ext cx="8893414" cy="4990084"/>
          </a:xfrm>
          <a:prstGeom prst="rect">
            <a:avLst/>
          </a:prstGeom>
        </p:spPr>
        <p:txBody>
          <a:bodyPr vert="horz" lIns="96660" tIns="48329" rIns="96660" bIns="48329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631056" y="84017"/>
            <a:ext cx="2574409" cy="318554"/>
          </a:xfrm>
          <a:prstGeom prst="rect">
            <a:avLst/>
          </a:prstGeom>
        </p:spPr>
        <p:txBody>
          <a:bodyPr vert="horz" lIns="96660" tIns="48329" rIns="96660" bIns="48329"/>
          <a:lstStyle>
            <a:lvl1pPr algn="l" eaLnBrk="1" latinLnBrk="0" hangingPunct="1">
              <a:defRPr kumimoji="0" sz="13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10.11.2014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98508" y="84017"/>
            <a:ext cx="3432546" cy="318554"/>
          </a:xfrm>
          <a:prstGeom prst="rect">
            <a:avLst/>
          </a:prstGeom>
        </p:spPr>
        <p:txBody>
          <a:bodyPr vert="horz" lIns="96660" tIns="48329" rIns="96660" bIns="48329"/>
          <a:lstStyle>
            <a:lvl1pPr algn="r" eaLnBrk="1" latinLnBrk="0" hangingPunct="1">
              <a:defRPr kumimoji="0" sz="13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425341" y="7141201"/>
            <a:ext cx="780124" cy="269545"/>
          </a:xfrm>
          <a:prstGeom prst="rect">
            <a:avLst/>
          </a:prstGeom>
        </p:spPr>
        <p:txBody>
          <a:bodyPr vert="horz" lIns="96660" tIns="48329" rIns="96660" bIns="48329"/>
          <a:lstStyle>
            <a:lvl1pPr algn="r" eaLnBrk="1" latinLnBrk="0" hangingPunct="1">
              <a:defRPr kumimoji="0" sz="13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12049" y="504084"/>
            <a:ext cx="8893414" cy="924154"/>
          </a:xfrm>
          <a:prstGeom prst="rect">
            <a:avLst/>
          </a:prstGeom>
        </p:spPr>
        <p:txBody>
          <a:bodyPr vert="horz" lIns="96660" tIns="48329" rIns="96660" bIns="48329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26584" y="1158667"/>
            <a:ext cx="8834904" cy="2626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6660" tIns="48329" rIns="96660" bIns="48329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26584" y="1166481"/>
            <a:ext cx="8834904" cy="2626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6660" tIns="48329" rIns="96660" bIns="48329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62473" indent="-362473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400" kern="1200">
          <a:solidFill>
            <a:schemeClr val="tx2"/>
          </a:solidFill>
          <a:latin typeface="+mn-lt"/>
          <a:ea typeface="+mn-ea"/>
          <a:cs typeface="+mn-cs"/>
        </a:defRPr>
      </a:lvl1pPr>
      <a:lvl2pPr marL="785358" indent="-30206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3000" kern="1200">
          <a:solidFill>
            <a:schemeClr val="tx2"/>
          </a:solidFill>
          <a:latin typeface="+mn-lt"/>
          <a:ea typeface="+mn-ea"/>
          <a:cs typeface="+mn-cs"/>
        </a:defRPr>
      </a:lvl2pPr>
      <a:lvl3pPr marL="1208243" indent="-2416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500" kern="1200">
          <a:solidFill>
            <a:schemeClr val="tx2"/>
          </a:solidFill>
          <a:latin typeface="+mn-lt"/>
          <a:ea typeface="+mn-ea"/>
          <a:cs typeface="+mn-cs"/>
        </a:defRPr>
      </a:lvl3pPr>
      <a:lvl4pPr marL="1691540" indent="-2416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100" kern="1200">
          <a:solidFill>
            <a:schemeClr val="tx2"/>
          </a:solidFill>
          <a:latin typeface="+mn-lt"/>
          <a:ea typeface="+mn-ea"/>
          <a:cs typeface="+mn-cs"/>
        </a:defRPr>
      </a:lvl4pPr>
      <a:lvl5pPr marL="2174837" indent="-24165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900" kern="1200">
          <a:solidFill>
            <a:schemeClr val="tx2"/>
          </a:solidFill>
          <a:latin typeface="+mn-lt"/>
          <a:ea typeface="+mn-ea"/>
          <a:cs typeface="+mn-cs"/>
        </a:defRPr>
      </a:lvl5pPr>
      <a:lvl6pPr marL="2658135" indent="-24165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900" kern="1200">
          <a:solidFill>
            <a:schemeClr val="tx2"/>
          </a:solidFill>
          <a:latin typeface="+mn-lt"/>
          <a:ea typeface="+mn-ea"/>
          <a:cs typeface="+mn-cs"/>
        </a:defRPr>
      </a:lvl6pPr>
      <a:lvl7pPr marL="3141431" indent="-24165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700" kern="1200">
          <a:solidFill>
            <a:schemeClr val="tx2"/>
          </a:solidFill>
          <a:latin typeface="+mn-lt"/>
          <a:ea typeface="+mn-ea"/>
          <a:cs typeface="+mn-cs"/>
        </a:defRPr>
      </a:lvl7pPr>
      <a:lvl8pPr marL="3624728" indent="-24165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7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08027" indent="-24165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5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8329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6659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44989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93318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41648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89978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38308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86637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8299" y="1908423"/>
            <a:ext cx="8064896" cy="3528392"/>
          </a:xfrm>
        </p:spPr>
        <p:txBody>
          <a:bodyPr>
            <a:noAutofit/>
          </a:bodyPr>
          <a:lstStyle/>
          <a:p>
            <a:pPr algn="ctr"/>
            <a:r>
              <a:rPr lang="ru-RU" sz="8800" dirty="0"/>
              <a:t>БЕЗЗАВЕТНАЯ </a:t>
            </a:r>
            <a:r>
              <a:rPr lang="ru-RU" sz="8800" dirty="0" smtClean="0"/>
              <a:t>ДОБЛЕСТЬ</a:t>
            </a:r>
            <a:endParaRPr lang="ru-RU" sz="8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80344" y="5868867"/>
            <a:ext cx="7387026" cy="1368237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smtClean="0"/>
              <a:t>К 60-летию освоения целинных и залежных земель</a:t>
            </a:r>
            <a:endParaRPr lang="ru-RU" sz="4400" b="1" dirty="0"/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2232472" y="540271"/>
            <a:ext cx="5112568" cy="720080"/>
          </a:xfrm>
          <a:prstGeom prst="rect">
            <a:avLst/>
          </a:prstGeom>
        </p:spPr>
        <p:txBody>
          <a:bodyPr vert="horz" lIns="96660" tIns="48329" rIns="96660" bIns="48329" anchor="b">
            <a:no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500" kern="1200">
                <a:solidFill>
                  <a:schemeClr val="tx2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83359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3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6672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450079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933439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416798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00158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383518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7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66878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5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281"/>
            <a:r>
              <a:rPr lang="ru-RU" sz="2000" b="1" dirty="0" smtClean="0"/>
              <a:t>Отдел архивной службы администрации </a:t>
            </a:r>
          </a:p>
          <a:p>
            <a:pPr algn="ctr" defTabSz="914281"/>
            <a:r>
              <a:rPr lang="ru-RU" sz="2000" b="1" dirty="0" smtClean="0"/>
              <a:t>Баганского района Новосибирской области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xmlns="" val="1967049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20304" y="1260352"/>
            <a:ext cx="8064897" cy="5256584"/>
          </a:xfrm>
        </p:spPr>
        <p:txBody>
          <a:bodyPr>
            <a:normAutofit fontScale="55000" lnSpcReduction="20000"/>
          </a:bodyPr>
          <a:lstStyle/>
          <a:p>
            <a:pPr marL="0" indent="395948" algn="just">
              <a:buNone/>
            </a:pPr>
            <a:r>
              <a:rPr lang="ru-RU" sz="3600" b="1" dirty="0" smtClean="0"/>
              <a:t>За </a:t>
            </a:r>
            <a:r>
              <a:rPr lang="ru-RU" sz="3600" b="1" dirty="0"/>
              <a:t>высокие показатели по освоению целинных и залежных земель по итогам 1954 года кандидатами на Всесоюзную сельскохозяйственную выставку была утверждена и группа советско-партийного актива</a:t>
            </a:r>
            <a:r>
              <a:rPr lang="ru-RU" sz="3600" dirty="0"/>
              <a:t> в </a:t>
            </a:r>
            <a:r>
              <a:rPr lang="ru-RU" sz="3600" dirty="0" smtClean="0"/>
              <a:t>составе:</a:t>
            </a:r>
          </a:p>
          <a:p>
            <a:pPr marL="0" indent="395948" algn="just">
              <a:lnSpc>
                <a:spcPct val="120000"/>
              </a:lnSpc>
              <a:buNone/>
            </a:pPr>
            <a:r>
              <a:rPr lang="ru-RU" sz="3600" dirty="0" smtClean="0"/>
              <a:t>председателя </a:t>
            </a:r>
            <a:r>
              <a:rPr lang="ru-RU" sz="3600" dirty="0"/>
              <a:t>райисполкома </a:t>
            </a:r>
            <a:r>
              <a:rPr lang="ru-RU" sz="3600" b="1" dirty="0" err="1"/>
              <a:t>Плетенко</a:t>
            </a:r>
            <a:r>
              <a:rPr lang="ru-RU" sz="3600" b="1" dirty="0"/>
              <a:t> Владимира </a:t>
            </a:r>
            <a:r>
              <a:rPr lang="ru-RU" sz="3600" b="1" dirty="0" smtClean="0"/>
              <a:t>Порфирьевича;</a:t>
            </a:r>
          </a:p>
          <a:p>
            <a:pPr marL="0" indent="395948" algn="just">
              <a:buNone/>
            </a:pPr>
            <a:r>
              <a:rPr lang="ru-RU" sz="3600" dirty="0" smtClean="0"/>
              <a:t>секретаря </a:t>
            </a:r>
            <a:r>
              <a:rPr lang="ru-RU" sz="3600" dirty="0"/>
              <a:t>райкома КПСС </a:t>
            </a:r>
            <a:r>
              <a:rPr lang="ru-RU" sz="3600" b="1" dirty="0" err="1"/>
              <a:t>Липатникова</a:t>
            </a:r>
            <a:r>
              <a:rPr lang="ru-RU" sz="3600" b="1" dirty="0"/>
              <a:t> Павла </a:t>
            </a:r>
            <a:r>
              <a:rPr lang="ru-RU" sz="3600" b="1" dirty="0" smtClean="0"/>
              <a:t>Николаевича</a:t>
            </a:r>
            <a:r>
              <a:rPr lang="ru-RU" sz="3600" dirty="0" smtClean="0"/>
              <a:t>;</a:t>
            </a:r>
          </a:p>
          <a:p>
            <a:pPr marL="0" indent="395948" algn="just">
              <a:buNone/>
            </a:pPr>
            <a:r>
              <a:rPr lang="ru-RU" sz="3600" dirty="0" smtClean="0"/>
              <a:t>заместителя </a:t>
            </a:r>
            <a:r>
              <a:rPr lang="ru-RU" sz="3600" dirty="0"/>
              <a:t>председателя райисполкома </a:t>
            </a:r>
            <a:r>
              <a:rPr lang="ru-RU" sz="3600" b="1" dirty="0" err="1"/>
              <a:t>Благоразумова</a:t>
            </a:r>
            <a:r>
              <a:rPr lang="ru-RU" sz="3600" b="1" dirty="0"/>
              <a:t> Юрия </a:t>
            </a:r>
            <a:r>
              <a:rPr lang="ru-RU" sz="3600" b="1" dirty="0" smtClean="0"/>
              <a:t>Владимировича</a:t>
            </a:r>
            <a:r>
              <a:rPr lang="ru-RU" sz="3600" dirty="0" smtClean="0"/>
              <a:t>;</a:t>
            </a:r>
          </a:p>
          <a:p>
            <a:pPr marL="0" indent="395948" algn="just">
              <a:buNone/>
            </a:pPr>
            <a:r>
              <a:rPr lang="ru-RU" sz="3600" dirty="0" smtClean="0"/>
              <a:t>председателя </a:t>
            </a:r>
            <a:r>
              <a:rPr lang="ru-RU" sz="3600" dirty="0" err="1"/>
              <a:t>Теренгульского</a:t>
            </a:r>
            <a:r>
              <a:rPr lang="ru-RU" sz="3600" dirty="0"/>
              <a:t> сельского Совета </a:t>
            </a:r>
            <a:r>
              <a:rPr lang="ru-RU" sz="3600" b="1" dirty="0" err="1"/>
              <a:t>Гарнагина</a:t>
            </a:r>
            <a:r>
              <a:rPr lang="ru-RU" sz="3600" b="1" dirty="0"/>
              <a:t> Тита </a:t>
            </a:r>
            <a:r>
              <a:rPr lang="ru-RU" sz="3600" b="1" dirty="0" smtClean="0"/>
              <a:t>Егоровича</a:t>
            </a:r>
            <a:r>
              <a:rPr lang="ru-RU" sz="3600" dirty="0" smtClean="0"/>
              <a:t>;</a:t>
            </a:r>
          </a:p>
          <a:p>
            <a:pPr marL="0" indent="395948" algn="just">
              <a:buNone/>
            </a:pPr>
            <a:r>
              <a:rPr lang="ru-RU" sz="3600" dirty="0" smtClean="0"/>
              <a:t>секретарей </a:t>
            </a:r>
            <a:r>
              <a:rPr lang="ru-RU" sz="3600" dirty="0"/>
              <a:t>райкома КПСС зон </a:t>
            </a:r>
            <a:r>
              <a:rPr lang="ru-RU" sz="3600" dirty="0" smtClean="0"/>
              <a:t>-</a:t>
            </a:r>
          </a:p>
          <a:p>
            <a:pPr marL="0" indent="395948" algn="just">
              <a:buNone/>
            </a:pPr>
            <a:r>
              <a:rPr lang="ru-RU" sz="3600" dirty="0" err="1" smtClean="0"/>
              <a:t>Баганской</a:t>
            </a:r>
            <a:r>
              <a:rPr lang="ru-RU" sz="3600" dirty="0" smtClean="0"/>
              <a:t> </a:t>
            </a:r>
            <a:r>
              <a:rPr lang="ru-RU" sz="3600" dirty="0"/>
              <a:t>МТС – </a:t>
            </a:r>
            <a:r>
              <a:rPr lang="ru-RU" sz="3600" b="1" dirty="0" err="1"/>
              <a:t>Саженина</a:t>
            </a:r>
            <a:r>
              <a:rPr lang="ru-RU" sz="3600" b="1" dirty="0"/>
              <a:t> Михаила </a:t>
            </a:r>
            <a:r>
              <a:rPr lang="ru-RU" sz="3600" b="1" dirty="0" smtClean="0"/>
              <a:t>Григорьевича</a:t>
            </a:r>
            <a:r>
              <a:rPr lang="ru-RU" sz="3600" dirty="0"/>
              <a:t>;</a:t>
            </a:r>
            <a:r>
              <a:rPr lang="ru-RU" sz="3600" dirty="0" smtClean="0"/>
              <a:t> </a:t>
            </a:r>
          </a:p>
          <a:p>
            <a:pPr marL="0" indent="395948" algn="just">
              <a:buNone/>
            </a:pPr>
            <a:r>
              <a:rPr lang="ru-RU" sz="3600" dirty="0" smtClean="0"/>
              <a:t>Грушевской </a:t>
            </a:r>
            <a:r>
              <a:rPr lang="ru-RU" sz="3600" dirty="0"/>
              <a:t>МТС – </a:t>
            </a:r>
            <a:r>
              <a:rPr lang="ru-RU" sz="3600" b="1" dirty="0"/>
              <a:t>Горюнова Александра </a:t>
            </a:r>
            <a:r>
              <a:rPr lang="ru-RU" sz="3600" b="1" dirty="0" smtClean="0"/>
              <a:t>Степановича</a:t>
            </a:r>
            <a:r>
              <a:rPr lang="ru-RU" sz="3600" dirty="0" smtClean="0"/>
              <a:t>;</a:t>
            </a:r>
          </a:p>
          <a:p>
            <a:pPr marL="0" indent="395948" algn="just">
              <a:buNone/>
            </a:pPr>
            <a:r>
              <a:rPr lang="ru-RU" sz="3600" dirty="0" smtClean="0"/>
              <a:t>Андреевской </a:t>
            </a:r>
            <a:r>
              <a:rPr lang="ru-RU" sz="3600" dirty="0"/>
              <a:t>МТС – </a:t>
            </a:r>
            <a:r>
              <a:rPr lang="ru-RU" sz="3600" b="1" dirty="0" err="1"/>
              <a:t>Фискова</a:t>
            </a:r>
            <a:r>
              <a:rPr lang="ru-RU" sz="3600" b="1" dirty="0"/>
              <a:t> Николая </a:t>
            </a:r>
            <a:r>
              <a:rPr lang="ru-RU" sz="3600" b="1" dirty="0" smtClean="0"/>
              <a:t>Павловича</a:t>
            </a:r>
            <a:r>
              <a:rPr lang="ru-RU" sz="3600" dirty="0" smtClean="0"/>
              <a:t>;</a:t>
            </a:r>
          </a:p>
          <a:p>
            <a:pPr marL="0" indent="395948" algn="just">
              <a:buNone/>
            </a:pPr>
            <a:r>
              <a:rPr lang="ru-RU" sz="3600" dirty="0" err="1" smtClean="0"/>
              <a:t>Палецкой</a:t>
            </a:r>
            <a:r>
              <a:rPr lang="ru-RU" sz="3600" dirty="0" smtClean="0"/>
              <a:t> </a:t>
            </a:r>
            <a:r>
              <a:rPr lang="ru-RU" sz="3600" dirty="0"/>
              <a:t>МТС – </a:t>
            </a:r>
            <a:r>
              <a:rPr lang="ru-RU" sz="3600" b="1" dirty="0" err="1"/>
              <a:t>Шапашника</a:t>
            </a:r>
            <a:r>
              <a:rPr lang="ru-RU" sz="3600" b="1" dirty="0"/>
              <a:t> Николая Константиновича</a:t>
            </a:r>
            <a:r>
              <a:rPr lang="ru-RU" sz="3600" dirty="0"/>
              <a:t>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90874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20306" y="1548384"/>
            <a:ext cx="8136905" cy="4990084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 smtClean="0"/>
              <a:t>	</a:t>
            </a:r>
            <a:r>
              <a:rPr lang="ru-RU" b="1" dirty="0" smtClean="0"/>
              <a:t>За </a:t>
            </a:r>
            <a:r>
              <a:rPr lang="ru-RU" b="1" dirty="0"/>
              <a:t>три года в колхозах и совхозах Андреевского (с 1965 года – Баганский) </a:t>
            </a:r>
            <a:r>
              <a:rPr lang="ru-RU" b="1" dirty="0" smtClean="0"/>
              <a:t>района </a:t>
            </a:r>
            <a:r>
              <a:rPr lang="ru-RU" b="1" dirty="0"/>
              <a:t>было распахано </a:t>
            </a:r>
            <a:r>
              <a:rPr lang="ru-RU" sz="3600" b="1" dirty="0"/>
              <a:t>45000</a:t>
            </a:r>
            <a:r>
              <a:rPr lang="ru-RU" b="1" dirty="0"/>
              <a:t> гектаров целинных и залежных земель. </a:t>
            </a:r>
            <a:r>
              <a:rPr lang="ru-RU" b="1" dirty="0" smtClean="0"/>
              <a:t>За </a:t>
            </a:r>
            <a:r>
              <a:rPr lang="ru-RU" b="1" dirty="0"/>
              <a:t>счет освоенных новых земель значительно увеличились посевные площади зерновых и других </a:t>
            </a:r>
            <a:r>
              <a:rPr lang="ru-RU" b="1" dirty="0" smtClean="0"/>
              <a:t>культур (из отчета о работе исполкома райсовета за 1957 год на сессии).</a:t>
            </a:r>
            <a:endParaRPr lang="ru-RU" b="1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336928" y="6780292"/>
            <a:ext cx="2808312" cy="38470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Ф.1, Оп.1, Д.79 Л.87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8539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92714" y="1188347"/>
            <a:ext cx="4464497" cy="5591943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ru-RU" dirty="0" smtClean="0"/>
              <a:t>	</a:t>
            </a:r>
            <a:r>
              <a:rPr lang="ru-RU" sz="3600" b="1" dirty="0" smtClean="0"/>
              <a:t>В </a:t>
            </a:r>
            <a:r>
              <a:rPr lang="ru-RU" sz="3600" b="1" dirty="0"/>
              <a:t>1957 году за освоение целины, получение высоких урожаев и сдачу государству в 1956 </a:t>
            </a:r>
            <a:r>
              <a:rPr lang="ru-RU" sz="3600" b="1" dirty="0" smtClean="0"/>
              <a:t>году более </a:t>
            </a:r>
            <a:r>
              <a:rPr lang="ru-RU" sz="3600" b="1" dirty="0"/>
              <a:t>4 миллионов пудов зерна </a:t>
            </a:r>
            <a:r>
              <a:rPr lang="ru-RU" sz="4000" b="1" dirty="0"/>
              <a:t>1398</a:t>
            </a:r>
            <a:r>
              <a:rPr lang="ru-RU" sz="3600" b="1" dirty="0"/>
              <a:t> передовиков сельского хозяйства нашего района награждены орденами и медалями, в том числе медалью </a:t>
            </a:r>
            <a:r>
              <a:rPr lang="ru-RU" sz="3600" b="1" dirty="0" smtClean="0"/>
              <a:t>    «</a:t>
            </a:r>
            <a:r>
              <a:rPr lang="ru-RU" sz="3600" b="1" dirty="0"/>
              <a:t>За освоение целинных земель» </a:t>
            </a:r>
            <a:r>
              <a:rPr lang="ru-RU" sz="4000" b="1" dirty="0"/>
              <a:t>1183</a:t>
            </a:r>
            <a:r>
              <a:rPr lang="ru-RU" sz="3600" b="1" dirty="0"/>
              <a:t> человека.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20704" y="6876981"/>
            <a:ext cx="4608512" cy="38470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Ф.1, Оп.1, Д.75 Л.147, Ф.88, Оп.3, Д.14 Л.3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4320" y="1116336"/>
            <a:ext cx="3206254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46301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Documents and Settings\СОТРУДНИКИ\Рабочий стол\img988.jpg"/>
          <p:cNvPicPr/>
          <p:nvPr/>
        </p:nvPicPr>
        <p:blipFill>
          <a:blip r:embed="rId2" cstate="print"/>
          <a:srcRect l="10743" t="1282" r="3472" b="2214"/>
          <a:stretch>
            <a:fillRect/>
          </a:stretch>
        </p:blipFill>
        <p:spPr bwMode="auto">
          <a:xfrm>
            <a:off x="4507485" y="180234"/>
            <a:ext cx="4709765" cy="7255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261914" y="1429053"/>
            <a:ext cx="4130798" cy="5591943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ru-RU" b="1" dirty="0" smtClean="0"/>
              <a:t>        К </a:t>
            </a:r>
            <a:r>
              <a:rPr lang="ru-RU" b="1" dirty="0"/>
              <a:t>сожалению, в документах </a:t>
            </a:r>
            <a:r>
              <a:rPr lang="ru-RU" b="1" dirty="0" err="1" smtClean="0"/>
              <a:t>райиспол</a:t>
            </a:r>
            <a:r>
              <a:rPr lang="ru-RU" b="1" dirty="0" smtClean="0"/>
              <a:t>-кома </a:t>
            </a:r>
            <a:r>
              <a:rPr lang="ru-RU" b="1" dirty="0"/>
              <a:t>не сохранились списки награжденных, эти сведения можно взять только в фонде Исполнительного </a:t>
            </a:r>
            <a:r>
              <a:rPr lang="ru-RU" b="1" dirty="0" smtClean="0"/>
              <a:t>ко-</a:t>
            </a:r>
            <a:r>
              <a:rPr lang="ru-RU" b="1" dirty="0" err="1" smtClean="0"/>
              <a:t>митета</a:t>
            </a:r>
            <a:r>
              <a:rPr lang="ru-RU" b="1" dirty="0" smtClean="0"/>
              <a:t> </a:t>
            </a:r>
            <a:r>
              <a:rPr lang="ru-RU" b="1" dirty="0" err="1" smtClean="0"/>
              <a:t>Новосибирско-го</a:t>
            </a:r>
            <a:r>
              <a:rPr lang="ru-RU" b="1" dirty="0" smtClean="0"/>
              <a:t> </a:t>
            </a:r>
            <a:r>
              <a:rPr lang="ru-RU" b="1" dirty="0"/>
              <a:t>областного Совета (ГАНО) </a:t>
            </a:r>
            <a:r>
              <a:rPr lang="ru-RU" b="1" dirty="0" smtClean="0"/>
              <a:t>.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xmlns="" val="2949746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75042" y="144016"/>
            <a:ext cx="5014217" cy="72370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288260" y="1188344"/>
            <a:ext cx="3960439" cy="6048672"/>
          </a:xfrm>
        </p:spPr>
        <p:txBody>
          <a:bodyPr>
            <a:normAutofit fontScale="32500" lnSpcReduction="20000"/>
          </a:bodyPr>
          <a:lstStyle/>
          <a:p>
            <a:pPr marL="0" indent="0" algn="just">
              <a:buNone/>
            </a:pPr>
            <a:r>
              <a:rPr lang="ru-RU" sz="5800" dirty="0" smtClean="0"/>
              <a:t>     В </a:t>
            </a:r>
            <a:r>
              <a:rPr lang="ru-RU" sz="5800" b="1" dirty="0"/>
              <a:t>1974</a:t>
            </a:r>
            <a:r>
              <a:rPr lang="ru-RU" sz="5800" dirty="0"/>
              <a:t> году, в год празднования </a:t>
            </a:r>
            <a:r>
              <a:rPr lang="ru-RU" sz="5800" b="1" dirty="0" smtClean="0"/>
              <a:t>20-летия</a:t>
            </a:r>
            <a:r>
              <a:rPr lang="ru-RU" sz="5800" dirty="0" smtClean="0"/>
              <a:t> </a:t>
            </a:r>
            <a:r>
              <a:rPr lang="ru-RU" sz="5800" dirty="0"/>
              <a:t>начала освоения целинных и залежных земель, от имени Президиума Верховного Совета СССР решением Новосибирского облисполкома от 09.04.1974 № 212 медалью «За освоение целинных земель» по Баганскому району были дополнительно </a:t>
            </a:r>
            <a:r>
              <a:rPr lang="ru-RU" sz="5800" dirty="0" smtClean="0"/>
              <a:t>награждены: </a:t>
            </a:r>
          </a:p>
          <a:p>
            <a:pPr marL="0" indent="0" algn="just">
              <a:buNone/>
            </a:pPr>
            <a:r>
              <a:rPr lang="ru-RU" sz="5800" b="1" dirty="0" err="1" smtClean="0"/>
              <a:t>Беланчук</a:t>
            </a:r>
            <a:r>
              <a:rPr lang="ru-RU" sz="5800" b="1" dirty="0" smtClean="0"/>
              <a:t> </a:t>
            </a:r>
            <a:r>
              <a:rPr lang="ru-RU" sz="5800" b="1" dirty="0"/>
              <a:t>Александр Тихонович</a:t>
            </a:r>
            <a:r>
              <a:rPr lang="ru-RU" sz="5800" dirty="0"/>
              <a:t>, инженер </a:t>
            </a:r>
            <a:r>
              <a:rPr lang="ru-RU" sz="5800" dirty="0" err="1"/>
              <a:t>пго</a:t>
            </a:r>
            <a:r>
              <a:rPr lang="ru-RU" sz="5800" dirty="0"/>
              <a:t> технике безопасности совхоза «Культура</a:t>
            </a:r>
            <a:r>
              <a:rPr lang="ru-RU" sz="5800" dirty="0" smtClean="0"/>
              <a:t>»; </a:t>
            </a:r>
          </a:p>
          <a:p>
            <a:pPr marL="0" indent="0" algn="just">
              <a:buNone/>
            </a:pPr>
            <a:r>
              <a:rPr lang="ru-RU" sz="5800" b="1" dirty="0" err="1" smtClean="0"/>
              <a:t>Евсюков</a:t>
            </a:r>
            <a:r>
              <a:rPr lang="ru-RU" sz="5800" b="1" dirty="0" smtClean="0"/>
              <a:t> </a:t>
            </a:r>
            <a:r>
              <a:rPr lang="ru-RU" sz="5800" b="1" dirty="0"/>
              <a:t>Николай Иванович</a:t>
            </a:r>
            <a:r>
              <a:rPr lang="ru-RU" sz="5800" dirty="0"/>
              <a:t>, диспетчер ОПХ Северо-</a:t>
            </a:r>
            <a:r>
              <a:rPr lang="ru-RU" sz="5800" dirty="0" err="1"/>
              <a:t>Кулундинской</a:t>
            </a:r>
            <a:r>
              <a:rPr lang="ru-RU" sz="5800" dirty="0"/>
              <a:t> опытной </a:t>
            </a:r>
            <a:r>
              <a:rPr lang="ru-RU" sz="5800" dirty="0" smtClean="0"/>
              <a:t>станции; </a:t>
            </a:r>
          </a:p>
          <a:p>
            <a:pPr marL="0" indent="0" algn="just">
              <a:buNone/>
            </a:pPr>
            <a:r>
              <a:rPr lang="ru-RU" sz="5800" b="1" dirty="0" smtClean="0"/>
              <a:t>Ивашин </a:t>
            </a:r>
            <a:r>
              <a:rPr lang="ru-RU" sz="5800" b="1" dirty="0"/>
              <a:t>Михаил Денисович</a:t>
            </a:r>
            <a:r>
              <a:rPr lang="ru-RU" sz="5800" dirty="0"/>
              <a:t>, бригадир тракторной бригады совхоза «Баганский</a:t>
            </a:r>
            <a:r>
              <a:rPr lang="ru-RU" sz="5800" dirty="0" smtClean="0"/>
              <a:t>»; </a:t>
            </a:r>
          </a:p>
          <a:p>
            <a:pPr marL="0" indent="0" algn="just">
              <a:buNone/>
            </a:pPr>
            <a:r>
              <a:rPr lang="ru-RU" sz="5800" b="1" dirty="0" smtClean="0"/>
              <a:t>Скороход </a:t>
            </a:r>
            <a:r>
              <a:rPr lang="ru-RU" sz="5800" b="1" dirty="0"/>
              <a:t>Владимир Павлович,</a:t>
            </a:r>
            <a:r>
              <a:rPr lang="ru-RU" sz="5800" dirty="0"/>
              <a:t> тракторист-комбайнер районного объединения «Сельхозтехника».</a:t>
            </a:r>
          </a:p>
          <a:p>
            <a:pPr marL="0" indent="0" algn="ctr">
              <a:buNone/>
            </a:pPr>
            <a:r>
              <a:rPr lang="ru-RU" sz="3600" b="1" dirty="0" smtClean="0"/>
              <a:t> </a:t>
            </a:r>
            <a:endParaRPr lang="ru-RU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008336" y="6804973"/>
            <a:ext cx="2448272" cy="38470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Ф.88, Оп.3, Д.14 Л.31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58133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87" y="1116336"/>
            <a:ext cx="9147757" cy="60100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06430" y="180235"/>
            <a:ext cx="7874698" cy="954095"/>
          </a:xfrm>
          <a:prstGeom prst="rect">
            <a:avLst/>
          </a:prstGeom>
          <a:noFill/>
        </p:spPr>
        <p:txBody>
          <a:bodyPr wrap="none" lIns="91429" tIns="45714" rIns="91429" bIns="45714">
            <a:spAutoFit/>
          </a:bodyPr>
          <a:lstStyle/>
          <a:p>
            <a:pPr algn="ctr"/>
            <a:r>
              <a:rPr lang="ru-RU" sz="2800" b="1" dirty="0" smtClean="0">
                <a:ln w="1905"/>
                <a:blipFill>
                  <a:blip r:embed="rId3"/>
                  <a:tile tx="0" ty="0" sx="100000" sy="100000" flip="none" algn="tl"/>
                </a:blip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40-летие освоения целинных и залежных земель </a:t>
            </a:r>
          </a:p>
          <a:p>
            <a:pPr algn="ctr"/>
            <a:r>
              <a:rPr lang="ru-RU" sz="2800" b="1" dirty="0" smtClean="0">
                <a:ln w="1905"/>
                <a:blipFill>
                  <a:blip r:embed="rId3"/>
                  <a:tile tx="0" ty="0" sx="100000" sy="100000" flip="none" algn="tl"/>
                </a:blip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 страницах газеты «Степная нива» 1994 г.</a:t>
            </a:r>
            <a:endParaRPr lang="ru-RU" sz="2800" b="1" dirty="0">
              <a:ln w="1905"/>
              <a:blipFill>
                <a:blip r:embed="rId3"/>
                <a:tile tx="0" ty="0" sx="100000" sy="100000" flip="none" algn="tl"/>
              </a:blip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1628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016" y="827092"/>
            <a:ext cx="9073232" cy="5625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995374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0304" y="180232"/>
            <a:ext cx="4104456" cy="72854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68775" y="180233"/>
            <a:ext cx="3228394" cy="72854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656186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6288" y="36219"/>
            <a:ext cx="8209136" cy="7470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12304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" y="4"/>
            <a:ext cx="9389835" cy="756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360267" y="360067"/>
            <a:ext cx="9029571" cy="1404340"/>
          </a:xfrm>
        </p:spPr>
        <p:txBody>
          <a:bodyPr>
            <a:noAutofit/>
          </a:bodyPr>
          <a:lstStyle/>
          <a:p>
            <a:pPr algn="ctr"/>
            <a:r>
              <a:rPr lang="ru-RU" sz="5400" dirty="0" smtClean="0"/>
              <a:t>Они поднимали целину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xmlns="" val="3602668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8297" y="1204908"/>
            <a:ext cx="8352928" cy="5384035"/>
          </a:xfrm>
        </p:spPr>
        <p:txBody>
          <a:bodyPr>
            <a:noAutofit/>
          </a:bodyPr>
          <a:lstStyle/>
          <a:p>
            <a:pPr marL="0" indent="457140" algn="just">
              <a:spcBef>
                <a:spcPts val="0"/>
              </a:spcBef>
              <a:buNone/>
            </a:pPr>
            <a:r>
              <a:rPr lang="ru-RU" dirty="0"/>
              <a:t>В феврале-марте 1954 года состоялся Пленум Центрального Комитета компартии Советского Союза</a:t>
            </a:r>
            <a:r>
              <a:rPr lang="ru-RU" dirty="0" smtClean="0"/>
              <a:t>. На </a:t>
            </a:r>
            <a:r>
              <a:rPr lang="ru-RU" dirty="0"/>
              <a:t>нем было принято постановление «О дальнейшем увеличении производства зерна в стране и об освоении целинных и залежных земель». Было решено в течение 1954-1955 гг. освоить в районах Сибири, Казахстана, Урала, Поволжья и частично Северного Кавказа 13 млн. гектаров залежных и целинных земель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620704" y="252239"/>
            <a:ext cx="6187121" cy="923318"/>
          </a:xfrm>
          <a:prstGeom prst="rect">
            <a:avLst/>
          </a:prstGeom>
          <a:noFill/>
        </p:spPr>
        <p:txBody>
          <a:bodyPr wrap="none" lIns="91429" tIns="45714" rIns="91429" bIns="45714">
            <a:spAutoFit/>
          </a:bodyPr>
          <a:lstStyle/>
          <a:p>
            <a:pPr algn="ctr"/>
            <a:r>
              <a:rPr lang="ru-RU" sz="5400" b="1" dirty="0" smtClean="0">
                <a:ln w="1905"/>
                <a:blipFill>
                  <a:blip r:embed="rId2"/>
                  <a:tile tx="0" ty="0" sx="100000" sy="100000" flip="none" algn="tl"/>
                </a:blip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Как все начиналось</a:t>
            </a:r>
            <a:endParaRPr lang="ru-RU" sz="5400" b="1" dirty="0">
              <a:ln w="1905"/>
              <a:blipFill>
                <a:blip r:embed="rId2"/>
                <a:tile tx="0" ty="0" sx="100000" sy="100000" flip="none" algn="tl"/>
              </a:blip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88956" y="6924308"/>
            <a:ext cx="2556284" cy="38470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Ф.88, Оп.3, Д.14 Л.2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75928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887447" y="396260"/>
            <a:ext cx="5712632" cy="646319"/>
          </a:xfrm>
          <a:prstGeom prst="rect">
            <a:avLst/>
          </a:prstGeom>
          <a:noFill/>
        </p:spPr>
        <p:txBody>
          <a:bodyPr wrap="none" lIns="91429" tIns="45714" rIns="91429" bIns="45714">
            <a:spAutoFit/>
          </a:bodyPr>
          <a:lstStyle/>
          <a:p>
            <a:pPr algn="ctr"/>
            <a:r>
              <a:rPr lang="ru-RU" sz="3600" b="1" dirty="0">
                <a:ln w="1905"/>
                <a:blipFill>
                  <a:blip r:embed="rId2"/>
                  <a:tile tx="0" ty="0" sx="100000" sy="100000" flip="none" algn="tl"/>
                </a:blip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Валов </a:t>
            </a:r>
            <a:r>
              <a:rPr lang="ru-RU" sz="3600" b="1" dirty="0" smtClean="0">
                <a:ln w="1905"/>
                <a:blipFill>
                  <a:blip r:embed="rId2"/>
                  <a:tile tx="0" ty="0" sx="100000" sy="100000" flip="none" algn="tl"/>
                </a:blip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Александр Иванович</a:t>
            </a:r>
            <a:endParaRPr lang="ru-RU" sz="3600" b="1" dirty="0">
              <a:ln w="1905"/>
              <a:blipFill>
                <a:blip r:embed="rId2"/>
                <a:tile tx="0" ty="0" sx="100000" sy="100000" flip="none" algn="tl"/>
              </a:blip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3888658" y="1188348"/>
            <a:ext cx="5184577" cy="4464495"/>
          </a:xfrm>
          <a:prstGeom prst="rect">
            <a:avLst/>
          </a:prstGeom>
        </p:spPr>
        <p:txBody>
          <a:bodyPr vert="horz" lIns="96660" tIns="48329" rIns="96660" bIns="48329">
            <a:noAutofit/>
          </a:bodyPr>
          <a:lstStyle/>
          <a:p>
            <a:pPr algn="just"/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</a:rPr>
              <a:t>       Первоцелинник, заслуженный работник </a:t>
            </a:r>
            <a:r>
              <a:rPr lang="ru-RU" sz="1800" b="1" dirty="0">
                <a:solidFill>
                  <a:schemeClr val="tx2">
                    <a:lumMod val="75000"/>
                  </a:schemeClr>
                </a:solidFill>
              </a:rPr>
              <a:t>сельского хозяйства </a:t>
            </a: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</a:rPr>
              <a:t>РФ, </a:t>
            </a:r>
            <a:r>
              <a:rPr lang="ru-RU" sz="1800" b="1" dirty="0">
                <a:solidFill>
                  <a:schemeClr val="tx2">
                    <a:lumMod val="75000"/>
                  </a:schemeClr>
                </a:solidFill>
              </a:rPr>
              <a:t>почётный житель Баганского </a:t>
            </a: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</a:rPr>
              <a:t>района.       Родился с </a:t>
            </a:r>
            <a:r>
              <a:rPr lang="ru-RU" sz="1800" b="1" dirty="0">
                <a:solidFill>
                  <a:schemeClr val="tx2">
                    <a:lumMod val="75000"/>
                  </a:schemeClr>
                </a:solidFill>
              </a:rPr>
              <a:t>селе </a:t>
            </a:r>
            <a:r>
              <a:rPr lang="ru-RU" sz="1800" b="1" dirty="0" err="1">
                <a:solidFill>
                  <a:schemeClr val="tx2">
                    <a:lumMod val="75000"/>
                  </a:schemeClr>
                </a:solidFill>
              </a:rPr>
              <a:t>Серебренниково</a:t>
            </a:r>
            <a:r>
              <a:rPr lang="ru-RU" sz="18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1800" b="1" dirty="0" err="1">
                <a:solidFill>
                  <a:schemeClr val="tx2">
                    <a:lumMod val="75000"/>
                  </a:schemeClr>
                </a:solidFill>
              </a:rPr>
              <a:t>Маслянинского</a:t>
            </a:r>
            <a:r>
              <a:rPr lang="ru-RU" sz="1800" b="1" dirty="0">
                <a:solidFill>
                  <a:schemeClr val="tx2">
                    <a:lumMod val="75000"/>
                  </a:schemeClr>
                </a:solidFill>
              </a:rPr>
              <a:t> района </a:t>
            </a: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</a:rPr>
              <a:t>Новосибирской области. </a:t>
            </a:r>
            <a:r>
              <a:rPr lang="ru-RU" sz="1800" b="1" dirty="0">
                <a:solidFill>
                  <a:schemeClr val="tx2">
                    <a:lumMod val="75000"/>
                  </a:schemeClr>
                </a:solidFill>
              </a:rPr>
              <a:t>В 1953 году окончил ремесленное училище в Новосибирске. Трудовую деятельность начал на эвакуированном из Ленинграда заводе по выпуску роликовых подшипников.</a:t>
            </a:r>
          </a:p>
          <a:p>
            <a:pPr algn="just"/>
            <a:r>
              <a:rPr lang="ru-RU" sz="18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</a:rPr>
              <a:t>       В </a:t>
            </a:r>
            <a:r>
              <a:rPr lang="ru-RU" sz="1800" b="1" dirty="0">
                <a:solidFill>
                  <a:schemeClr val="tx2">
                    <a:lumMod val="75000"/>
                  </a:schemeClr>
                </a:solidFill>
              </a:rPr>
              <a:t>1954 году по комсомольской путёвке приехал в Баганский район на освоение целинных и залежных земель. Его направили в Баганский совхоз, где более 40 лет проработал в должности тракториста, комбайнёра, бригадира тракторной бригады, мастера-наладчика К - 700.</a:t>
            </a:r>
          </a:p>
          <a:p>
            <a:pPr algn="just"/>
            <a:r>
              <a:rPr lang="ru-RU" sz="1800" b="1" dirty="0">
                <a:solidFill>
                  <a:schemeClr val="tx2">
                    <a:lumMod val="75000"/>
                  </a:schemeClr>
                </a:solidFill>
              </a:rPr>
              <a:t>   </a:t>
            </a:r>
            <a:endParaRPr lang="ru-RU" sz="1800" b="1" dirty="0">
              <a:solidFill>
                <a:schemeClr val="tx2"/>
              </a:solidFill>
            </a:endParaRPr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64" y="1280182"/>
            <a:ext cx="3130785" cy="4012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Объект 2"/>
          <p:cNvSpPr txBox="1">
            <a:spLocks/>
          </p:cNvSpPr>
          <p:nvPr/>
        </p:nvSpPr>
        <p:spPr>
          <a:xfrm>
            <a:off x="576288" y="5292799"/>
            <a:ext cx="8496945" cy="2160240"/>
          </a:xfrm>
          <a:prstGeom prst="rect">
            <a:avLst/>
          </a:prstGeom>
        </p:spPr>
        <p:txBody>
          <a:bodyPr vert="horz" lIns="96660" tIns="48329" rIns="96660" bIns="48329">
            <a:noAutofit/>
          </a:bodyPr>
          <a:lstStyle/>
          <a:p>
            <a:pPr algn="just"/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</a:rPr>
              <a:t>       За </a:t>
            </a:r>
            <a:r>
              <a:rPr lang="ru-RU" sz="1800" b="1" dirty="0">
                <a:solidFill>
                  <a:schemeClr val="tx2">
                    <a:lumMod val="75000"/>
                  </a:schemeClr>
                </a:solidFill>
              </a:rPr>
              <a:t>заслуги в области сельского хозяйства, достижение высоких производственных показателей трудовая деятельность Александра Ивановича отмечена высокими наградами: орденом «Знак почёта», медалями: «За освоение целинных земель», «За доблестный труд в ознаменование 100-летия со дня рождения В.И. Ленина», «Ветеран труда», присвоены почётные звания: «Лучший тракторист района», «Заслуженный механизатор сельского хозяйства РСФСР». В 2005 году удостоен звания «Почётный житель Баганского района».</a:t>
            </a:r>
          </a:p>
          <a:p>
            <a:pPr algn="just"/>
            <a:endParaRPr lang="ru-RU" sz="18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2444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241" y="180236"/>
            <a:ext cx="9016571" cy="87641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971496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6251" y="108228"/>
            <a:ext cx="9020945" cy="9291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6418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241" y="180232"/>
            <a:ext cx="9082063" cy="7910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86961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4281" y="429048"/>
            <a:ext cx="8496944" cy="63727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04281" y="6801755"/>
            <a:ext cx="8496944" cy="677096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ru-RU" b="1" dirty="0" smtClean="0"/>
              <a:t>На фото  в первом ряду (слева – направо) </a:t>
            </a:r>
            <a:r>
              <a:rPr lang="ru-RU" b="1" dirty="0" err="1" smtClean="0"/>
              <a:t>Н.Косенко</a:t>
            </a:r>
            <a:r>
              <a:rPr lang="ru-RU" b="1" dirty="0" smtClean="0"/>
              <a:t>, </a:t>
            </a:r>
            <a:r>
              <a:rPr lang="ru-RU" b="1" dirty="0" err="1" smtClean="0"/>
              <a:t>А.Назарова</a:t>
            </a:r>
            <a:r>
              <a:rPr lang="ru-RU" b="1" dirty="0" smtClean="0"/>
              <a:t>, </a:t>
            </a:r>
            <a:r>
              <a:rPr lang="ru-RU" b="1" dirty="0" err="1" smtClean="0"/>
              <a:t>А.Валов</a:t>
            </a:r>
            <a:r>
              <a:rPr lang="ru-RU" b="1" dirty="0" smtClean="0"/>
              <a:t>, </a:t>
            </a:r>
            <a:r>
              <a:rPr lang="ru-RU" b="1" dirty="0" err="1" smtClean="0"/>
              <a:t>Н.Батюшева</a:t>
            </a:r>
            <a:r>
              <a:rPr lang="ru-RU" b="1" dirty="0" smtClean="0"/>
              <a:t>, </a:t>
            </a:r>
            <a:r>
              <a:rPr lang="ru-RU" b="1" dirty="0" err="1" smtClean="0"/>
              <a:t>И.Ботнарь</a:t>
            </a:r>
            <a:r>
              <a:rPr lang="ru-RU" b="1" dirty="0" smtClean="0"/>
              <a:t>, </a:t>
            </a:r>
            <a:r>
              <a:rPr lang="ru-RU" b="1" dirty="0" err="1" smtClean="0"/>
              <a:t>В.Шишов</a:t>
            </a:r>
            <a:r>
              <a:rPr lang="ru-RU" b="1" dirty="0" smtClean="0"/>
              <a:t>, во втором ряду </a:t>
            </a:r>
            <a:r>
              <a:rPr lang="ru-RU" b="1" dirty="0" err="1" smtClean="0"/>
              <a:t>А.Шухлецова</a:t>
            </a:r>
            <a:r>
              <a:rPr lang="ru-RU" b="1" dirty="0" smtClean="0"/>
              <a:t>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4256715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6249" y="540271"/>
            <a:ext cx="9011766" cy="54611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73660" y="6124653"/>
            <a:ext cx="8496944" cy="38470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ru-RU" b="1" dirty="0" smtClean="0"/>
              <a:t>На фото А.Валов в первом ряду (третий справа)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268018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6248" y="540272"/>
            <a:ext cx="9009590" cy="61085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16451" y="6648779"/>
            <a:ext cx="5616624" cy="38470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ru-RU" b="1" dirty="0" smtClean="0"/>
              <a:t>Фото на память на фоне трактора ДТ-54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3175140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556" y="684291"/>
            <a:ext cx="8896684" cy="62276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88111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8536" y="585382"/>
            <a:ext cx="8876704" cy="64356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33266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975" y="1620392"/>
            <a:ext cx="4064754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206398" y="396260"/>
            <a:ext cx="7074736" cy="646319"/>
          </a:xfrm>
          <a:prstGeom prst="rect">
            <a:avLst/>
          </a:prstGeom>
          <a:noFill/>
        </p:spPr>
        <p:txBody>
          <a:bodyPr wrap="none" lIns="91429" tIns="45714" rIns="91429" bIns="45714">
            <a:spAutoFit/>
          </a:bodyPr>
          <a:lstStyle/>
          <a:p>
            <a:pPr algn="ctr"/>
            <a:r>
              <a:rPr lang="ru-RU" sz="3600" b="1" dirty="0" smtClean="0">
                <a:ln w="1905"/>
                <a:blipFill>
                  <a:blip r:embed="rId3"/>
                  <a:tile tx="0" ty="0" sx="100000" sy="100000" flip="none" algn="tl"/>
                </a:blip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Морозов Анатолий Александрович</a:t>
            </a:r>
            <a:endParaRPr lang="ru-RU" sz="3600" b="1" dirty="0">
              <a:ln w="1905"/>
              <a:blipFill>
                <a:blip r:embed="rId3"/>
                <a:tile tx="0" ty="0" sx="100000" sy="100000" flip="none" algn="tl"/>
              </a:blip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4608738" y="1141018"/>
            <a:ext cx="4464497" cy="5375918"/>
          </a:xfrm>
          <a:prstGeom prst="rect">
            <a:avLst/>
          </a:prstGeom>
        </p:spPr>
        <p:txBody>
          <a:bodyPr vert="horz" lIns="96660" tIns="48329" rIns="96660" bIns="48329">
            <a:noAutofit/>
          </a:bodyPr>
          <a:lstStyle/>
          <a:p>
            <a:pPr algn="just"/>
            <a:r>
              <a:rPr lang="ru-RU" sz="1800" dirty="0" smtClean="0"/>
              <a:t>       </a:t>
            </a:r>
            <a:r>
              <a:rPr lang="ru-RU" sz="1800" b="1" dirty="0" smtClean="0">
                <a:solidFill>
                  <a:schemeClr val="tx2"/>
                </a:solidFill>
              </a:rPr>
              <a:t>Заслуженный механизатор сельского хозяйства РФ, почётный житель Баганского района. После обучения в Андреевском училище механизации сельского хозяйства № 12 Андреевского (с 1965 года - Баганский) района (1953-1954) в течение 45 лет работал механизатором в с. Лепокурово. Принимал активное участие в разработке севооборотов, вносил рацпредложения при ремонте сельхозтехники, что приносило экономию денежных средств. В течение многих лет был наставником молодых механизаторов. </a:t>
            </a:r>
          </a:p>
          <a:p>
            <a:pPr algn="just"/>
            <a:r>
              <a:rPr lang="ru-RU" sz="1800" b="1" dirty="0" smtClean="0">
                <a:solidFill>
                  <a:schemeClr val="tx2"/>
                </a:solidFill>
              </a:rPr>
              <a:t>        Награждён орденами Ленина и Трудовой Славы (</a:t>
            </a:r>
            <a:r>
              <a:rPr lang="en-US" sz="1800" b="1" dirty="0" smtClean="0">
                <a:solidFill>
                  <a:schemeClr val="tx2"/>
                </a:solidFill>
              </a:rPr>
              <a:t>II</a:t>
            </a:r>
            <a:r>
              <a:rPr lang="ru-RU" sz="1800" b="1" dirty="0" smtClean="0">
                <a:solidFill>
                  <a:schemeClr val="tx2"/>
                </a:solidFill>
              </a:rPr>
              <a:t> и </a:t>
            </a:r>
            <a:r>
              <a:rPr lang="en-US" sz="1800" b="1" dirty="0" smtClean="0">
                <a:solidFill>
                  <a:schemeClr val="tx2"/>
                </a:solidFill>
              </a:rPr>
              <a:t>III</a:t>
            </a:r>
            <a:r>
              <a:rPr lang="ru-RU" sz="1800" b="1" dirty="0" smtClean="0">
                <a:solidFill>
                  <a:schemeClr val="tx2"/>
                </a:solidFill>
              </a:rPr>
              <a:t> степеней), серебряной и бронзовой медалями ВДНХ, юбилейной медалью «60 лет освоения целинных и залежных земель в Новосибирской области», знаком отличия «За заслуги перед Новосибирской областью» и </a:t>
            </a:r>
            <a:r>
              <a:rPr lang="ru-RU" sz="1800" b="1" dirty="0" err="1" smtClean="0">
                <a:solidFill>
                  <a:schemeClr val="tx2"/>
                </a:solidFill>
              </a:rPr>
              <a:t>др</a:t>
            </a:r>
            <a:r>
              <a:rPr lang="ru-RU" sz="1800" b="1" dirty="0" smtClean="0">
                <a:solidFill>
                  <a:schemeClr val="tx2"/>
                </a:solidFill>
              </a:rPr>
              <a:t>. </a:t>
            </a:r>
            <a:endParaRPr lang="ru-RU" sz="18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7764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4280" y="180235"/>
            <a:ext cx="8424936" cy="1008113"/>
          </a:xfrm>
        </p:spPr>
        <p:txBody>
          <a:bodyPr>
            <a:noAutofit/>
          </a:bodyPr>
          <a:lstStyle/>
          <a:p>
            <a:pPr marL="0" lvl="1" indent="45714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000" b="1" dirty="0" smtClean="0"/>
              <a:t>Из </a:t>
            </a:r>
            <a:r>
              <a:rPr lang="ru-RU" sz="2000" b="1" dirty="0"/>
              <a:t>постановления Пленума ЦК КПСС «О дальнейшем увеличении производства зерна в стране и об освоении целинных и залежных земель</a:t>
            </a:r>
            <a:r>
              <a:rPr lang="ru-RU" sz="2000" b="1" dirty="0" smtClean="0"/>
              <a:t>» </a:t>
            </a:r>
          </a:p>
          <a:p>
            <a:pPr marL="0" lvl="1" indent="45714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000" b="1" dirty="0" smtClean="0"/>
              <a:t>2 </a:t>
            </a:r>
            <a:r>
              <a:rPr lang="ru-RU" sz="2000" b="1" dirty="0"/>
              <a:t>марта </a:t>
            </a:r>
            <a:r>
              <a:rPr lang="ru-RU" sz="2000" b="1" dirty="0" smtClean="0"/>
              <a:t>1954 года</a:t>
            </a:r>
            <a:endParaRPr lang="ru-RU" sz="2000" b="1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576289" y="2030906"/>
            <a:ext cx="8352928" cy="4990084"/>
          </a:xfrm>
          <a:prstGeom prst="rect">
            <a:avLst/>
          </a:prstGeom>
        </p:spPr>
        <p:txBody>
          <a:bodyPr vert="horz" lIns="96660" tIns="48329" rIns="96660" bIns="48329">
            <a:normAutofit fontScale="62500" lnSpcReduction="20000"/>
          </a:bodyPr>
          <a:lstStyle>
            <a:lvl1pPr marL="362519" indent="-362519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85460" indent="-302099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3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208400" indent="-241681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91759" indent="-241681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175119" indent="-241681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658479" indent="-241681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141839" indent="-241681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25198" indent="-241681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7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08559" indent="-241681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5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281">
              <a:lnSpc>
                <a:spcPct val="130000"/>
              </a:lnSpc>
              <a:spcBef>
                <a:spcPts val="0"/>
              </a:spcBef>
              <a:buNone/>
            </a:pPr>
            <a:r>
              <a:rPr lang="ru-RU" b="1" i="1" dirty="0" smtClean="0"/>
              <a:t>… 111. Освоение целинных и залежных земель – крупный резерв увеличения производства зерна.</a:t>
            </a:r>
          </a:p>
          <a:p>
            <a:pPr marL="0" indent="457140" algn="just" defTabSz="914281">
              <a:lnSpc>
                <a:spcPct val="130000"/>
              </a:lnSpc>
              <a:spcBef>
                <a:spcPts val="0"/>
              </a:spcBef>
              <a:buNone/>
            </a:pPr>
            <a:r>
              <a:rPr lang="ru-RU" i="1" dirty="0" smtClean="0"/>
              <a:t>1. Пленум ЦК КПСС считает, что наряду с повышением урожайности зерновых культур во всех районах страны огромное значение имеет освоение новых земель. Важным и совершенно реальным источником увеличения производства зерна в течение короткого времени является расширение посевов зерновых культур путем освоения залежных и целинных земель в районах Казахстана, Сибири, Урала, Поволжья и частично в районах Северного Кавказа. В этих районах имеются огромные массивы неосвоенных земель с плодородными черноземными и каштановыми почвами, на которых можно получать высокие урожаи без больших дополнительных капитальных вложений… 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xmlns="" val="3575744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E:\К выставке по целине\По целине с флешки\Целина\Морозов, фото\img183.jpg">
            <a:hlinkHover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56410" y="-444688"/>
            <a:ext cx="6125526" cy="8545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69531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2047" y="540271"/>
            <a:ext cx="8843194" cy="60841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60267" y="6660951"/>
            <a:ext cx="8712967" cy="677096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ru-RU" b="1" dirty="0" smtClean="0"/>
              <a:t>Группа курсантов училища </a:t>
            </a:r>
            <a:r>
              <a:rPr lang="ru-RU" b="1" dirty="0"/>
              <a:t>механизации сельского хозяйства</a:t>
            </a:r>
            <a:r>
              <a:rPr lang="ru-RU" b="1" dirty="0" smtClean="0"/>
              <a:t> № 12,</a:t>
            </a:r>
          </a:p>
          <a:p>
            <a:pPr algn="ctr"/>
            <a:r>
              <a:rPr lang="ru-RU" b="1" dirty="0" smtClean="0"/>
              <a:t>с. Андреевка, 1957 г.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4190296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E:\К выставке по целине\По целине с флешки\Морозов, фото\img0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51237" y="3780632"/>
            <a:ext cx="4222800" cy="2775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553879" y="1019651"/>
            <a:ext cx="3694819" cy="5425281"/>
            <a:chOff x="442266" y="684287"/>
            <a:chExt cx="3694819" cy="5425281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266" y="684287"/>
              <a:ext cx="3694819" cy="504056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442266" y="5724847"/>
              <a:ext cx="3694819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/>
                <a:t>Морозов А.А. на МТЗ-2, 1960 г.</a:t>
              </a:r>
              <a:endParaRPr lang="ru-RU" b="1" dirty="0"/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4751237" y="446201"/>
            <a:ext cx="4222800" cy="3304991"/>
            <a:chOff x="4751237" y="446198"/>
            <a:chExt cx="4222800" cy="3304991"/>
          </a:xfrm>
        </p:grpSpPr>
        <p:pic>
          <p:nvPicPr>
            <p:cNvPr id="4100" name="Picture 4" descr="E:\К выставке по целине\По целине с флешки\Морозов, фото\img047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1238" y="446198"/>
              <a:ext cx="4221866" cy="275836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4751237" y="3132558"/>
              <a:ext cx="4222800" cy="6186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ru-RU" b="1" dirty="0" smtClean="0"/>
                <a:t>Перевоз корма на ДТ-54, 1960 г.</a:t>
              </a:r>
            </a:p>
            <a:p>
              <a:pPr algn="ctr">
                <a:lnSpc>
                  <a:spcPct val="90000"/>
                </a:lnSpc>
              </a:pPr>
              <a:r>
                <a:rPr lang="ru-RU" b="1" dirty="0" err="1" smtClean="0"/>
                <a:t>А.А.Морозов</a:t>
              </a:r>
              <a:r>
                <a:rPr lang="ru-RU" b="1" dirty="0" smtClean="0"/>
                <a:t> второй </a:t>
              </a:r>
              <a:r>
                <a:rPr lang="ru-RU" b="1" dirty="0"/>
                <a:t>слева 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751238" y="6516940"/>
            <a:ext cx="4221866" cy="1138761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ru-RU" sz="1700" b="1" dirty="0" smtClean="0"/>
              <a:t>Фото на память на фоне ДТ-54, 1960 г. </a:t>
            </a:r>
          </a:p>
          <a:p>
            <a:pPr algn="ctr"/>
            <a:r>
              <a:rPr lang="ru-RU" sz="1700" b="1" dirty="0" smtClean="0"/>
              <a:t>Слева направо: </a:t>
            </a:r>
            <a:r>
              <a:rPr lang="ru-RU" sz="1700" b="1" dirty="0" err="1" smtClean="0"/>
              <a:t>Юнблюд</a:t>
            </a:r>
            <a:r>
              <a:rPr lang="ru-RU" sz="1700" b="1" dirty="0" smtClean="0"/>
              <a:t> А.И., </a:t>
            </a:r>
            <a:r>
              <a:rPr lang="ru-RU" sz="1700" b="1" dirty="0" err="1" smtClean="0"/>
              <a:t>Швайгерт</a:t>
            </a:r>
            <a:r>
              <a:rPr lang="ru-RU" sz="1700" b="1" dirty="0" smtClean="0"/>
              <a:t> К.М., </a:t>
            </a:r>
          </a:p>
          <a:p>
            <a:pPr algn="ctr"/>
            <a:r>
              <a:rPr lang="ru-RU" sz="1700" b="1" dirty="0" err="1" smtClean="0"/>
              <a:t>Пузь</a:t>
            </a:r>
            <a:r>
              <a:rPr lang="ru-RU" sz="1700" b="1" dirty="0" smtClean="0"/>
              <a:t> А.А., Морозов А.А.</a:t>
            </a:r>
            <a:endParaRPr lang="ru-RU" sz="1700" b="1" dirty="0"/>
          </a:p>
        </p:txBody>
      </p:sp>
    </p:spTree>
    <p:extLst>
      <p:ext uri="{BB962C8B-B14F-4D97-AF65-F5344CB8AC3E}">
        <p14:creationId xmlns:p14="http://schemas.microsoft.com/office/powerpoint/2010/main" xmlns="" val="2581764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6249" y="756296"/>
            <a:ext cx="8947694" cy="5386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60267" y="6228903"/>
            <a:ext cx="8712967" cy="677096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ru-RU" b="1" dirty="0" smtClean="0"/>
              <a:t>Делегация </a:t>
            </a:r>
            <a:r>
              <a:rPr lang="ru-RU" b="1" dirty="0"/>
              <a:t>Новосибирской области </a:t>
            </a:r>
            <a:r>
              <a:rPr lang="ru-RU" b="1" dirty="0" smtClean="0"/>
              <a:t>вручает переходящее </a:t>
            </a:r>
            <a:r>
              <a:rPr lang="ru-RU" b="1" dirty="0"/>
              <a:t>Красное </a:t>
            </a:r>
            <a:r>
              <a:rPr lang="ru-RU" b="1" dirty="0" smtClean="0"/>
              <a:t>знамя </a:t>
            </a:r>
          </a:p>
          <a:p>
            <a:pPr algn="ctr"/>
            <a:r>
              <a:rPr lang="ru-RU" b="1" dirty="0" smtClean="0"/>
              <a:t>ЦК КПСС, 1974 г.</a:t>
            </a:r>
            <a:r>
              <a:rPr lang="ru-RU" b="1" dirty="0"/>
              <a:t> </a:t>
            </a:r>
            <a:r>
              <a:rPr lang="ru-RU" b="1" dirty="0" smtClean="0"/>
              <a:t>На фото А.А. </a:t>
            </a:r>
            <a:r>
              <a:rPr lang="ru-RU" b="1" dirty="0"/>
              <a:t>Морозов </a:t>
            </a:r>
            <a:r>
              <a:rPr lang="ru-RU" b="1" dirty="0" smtClean="0"/>
              <a:t>в первом ряду четвертый слева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104990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К выставке по целине\В город\Морозов, фото\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0304" y="420134"/>
            <a:ext cx="5006156" cy="67448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48896" y="2721710"/>
            <a:ext cx="2736304" cy="2139035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На 50-летии Стахановского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движения,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г. Новосибирск, 1985 г.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На фото А.А. Морозов первый слева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3058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К выставке по целине\По целине с флешки\Морозов, фото\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2272" y="684288"/>
            <a:ext cx="5688632" cy="3735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76691" y="2376478"/>
            <a:ext cx="4757413" cy="46860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2272" y="4615691"/>
            <a:ext cx="3744416" cy="677096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ru-RU" b="1" dirty="0" err="1" smtClean="0"/>
              <a:t>А.А.Морозов</a:t>
            </a:r>
            <a:r>
              <a:rPr lang="ru-RU" b="1" dirty="0" smtClean="0"/>
              <a:t> на обработке </a:t>
            </a:r>
          </a:p>
          <a:p>
            <a:pPr algn="ctr"/>
            <a:r>
              <a:rPr lang="ru-RU" b="1" dirty="0" smtClean="0"/>
              <a:t>паров, К-701. 1988 г.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587393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К выставке по целине\По целине с флешки\Морозов, фото\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6290" y="252243"/>
            <a:ext cx="5760640" cy="7015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480945" y="2556495"/>
            <a:ext cx="2448272" cy="3308586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Дом политического просвещения 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г. Новосибирск.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Слева направо: 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Н.И. Архипов, 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А.А. Морозов. Фото из журнала «Земля Сибирская, Дальневосточная», 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апрель 1987 г.</a:t>
            </a:r>
          </a:p>
          <a:p>
            <a:pPr algn="ctr"/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2170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К выставке по целине\В город\Морозов, фото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0575" y="612279"/>
            <a:ext cx="7778749" cy="61626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90575" y="6861180"/>
            <a:ext cx="7778749" cy="38470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ru-RU" b="1" dirty="0" smtClean="0"/>
              <a:t>Анатолий Александрович Морозов, 1987 г.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63086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462" y="670372"/>
            <a:ext cx="9037786" cy="56305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90575" y="6420246"/>
            <a:ext cx="7778749" cy="677096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en-US" b="1" dirty="0" smtClean="0"/>
              <a:t>XI </a:t>
            </a:r>
            <a:r>
              <a:rPr lang="ru-RU" b="1" dirty="0" smtClean="0"/>
              <a:t>съезд кооперации, </a:t>
            </a:r>
            <a:r>
              <a:rPr lang="ru-RU" b="1" dirty="0"/>
              <a:t>Георгиевский зал </a:t>
            </a:r>
            <a:r>
              <a:rPr lang="ru-RU" b="1" dirty="0" smtClean="0"/>
              <a:t>Московского Кремля, 1988 г.</a:t>
            </a:r>
            <a:r>
              <a:rPr lang="ru-RU" b="1" dirty="0"/>
              <a:t> </a:t>
            </a:r>
            <a:endParaRPr lang="ru-RU" b="1" dirty="0" smtClean="0"/>
          </a:p>
          <a:p>
            <a:pPr algn="ctr"/>
            <a:r>
              <a:rPr lang="ru-RU" b="1" dirty="0" smtClean="0"/>
              <a:t>На фото Анатолий </a:t>
            </a:r>
            <a:r>
              <a:rPr lang="ru-RU" b="1" dirty="0"/>
              <a:t>Александрович Морозов </a:t>
            </a:r>
            <a:r>
              <a:rPr lang="ru-RU" b="1" dirty="0" smtClean="0"/>
              <a:t>шестой слева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2707672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8297" y="199820"/>
            <a:ext cx="7921646" cy="5957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90575" y="6119148"/>
            <a:ext cx="7778749" cy="1261872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ru-RU" b="1" dirty="0" smtClean="0"/>
              <a:t>Фото на память с советским </a:t>
            </a:r>
            <a:r>
              <a:rPr lang="ru-RU" b="1" dirty="0"/>
              <a:t>космонавтом </a:t>
            </a:r>
            <a:r>
              <a:rPr lang="ru-RU" b="1" dirty="0" smtClean="0"/>
              <a:t>Малышевым Юрием Васильевичем, </a:t>
            </a:r>
            <a:r>
              <a:rPr lang="ru-RU" b="1" dirty="0"/>
              <a:t>дважды </a:t>
            </a:r>
            <a:r>
              <a:rPr lang="ru-RU" b="1" dirty="0" smtClean="0"/>
              <a:t>Героем </a:t>
            </a:r>
            <a:r>
              <a:rPr lang="ru-RU" b="1" dirty="0"/>
              <a:t>Советского </a:t>
            </a:r>
            <a:r>
              <a:rPr lang="ru-RU" b="1" dirty="0" smtClean="0"/>
              <a:t>Союза, </a:t>
            </a:r>
            <a:r>
              <a:rPr lang="ru-RU" b="1" dirty="0"/>
              <a:t>на фоне  </a:t>
            </a:r>
            <a:r>
              <a:rPr lang="ru-RU" b="1" dirty="0" smtClean="0"/>
              <a:t>тренировочной Орбитальной космической станции </a:t>
            </a:r>
            <a:r>
              <a:rPr lang="ru-RU" b="1" dirty="0"/>
              <a:t>«Мир</a:t>
            </a:r>
            <a:r>
              <a:rPr lang="ru-RU" b="1" dirty="0" smtClean="0"/>
              <a:t>», </a:t>
            </a:r>
            <a:r>
              <a:rPr lang="ru-RU" b="1" dirty="0"/>
              <a:t>1988 </a:t>
            </a:r>
            <a:r>
              <a:rPr lang="ru-RU" b="1" dirty="0" smtClean="0"/>
              <a:t>г.</a:t>
            </a:r>
            <a:r>
              <a:rPr lang="ru-RU" b="1" dirty="0"/>
              <a:t> </a:t>
            </a:r>
            <a:endParaRPr lang="ru-RU" b="1" dirty="0" smtClean="0"/>
          </a:p>
          <a:p>
            <a:pPr algn="ctr"/>
            <a:r>
              <a:rPr lang="ru-RU" b="1" dirty="0" smtClean="0"/>
              <a:t>На фото А.А. Морозов первый справа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1203571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28817" y="1188344"/>
            <a:ext cx="3744417" cy="5688632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4000" b="1" dirty="0" smtClean="0"/>
              <a:t>       Освоение </a:t>
            </a:r>
            <a:r>
              <a:rPr lang="ru-RU" sz="4000" b="1" dirty="0"/>
              <a:t>целины вылилось во </a:t>
            </a:r>
            <a:r>
              <a:rPr lang="ru-RU" sz="4000" b="1" dirty="0" err="1" smtClean="0"/>
              <a:t>всенарод-ное</a:t>
            </a:r>
            <a:r>
              <a:rPr lang="ru-RU" sz="4000" b="1" dirty="0" smtClean="0"/>
              <a:t> </a:t>
            </a:r>
            <a:r>
              <a:rPr lang="ru-RU" sz="4000" b="1" dirty="0"/>
              <a:t>патриотическое </a:t>
            </a:r>
            <a:r>
              <a:rPr lang="ru-RU" sz="4000" b="1" dirty="0" smtClean="0"/>
              <a:t>движение</a:t>
            </a:r>
            <a:r>
              <a:rPr lang="ru-RU" sz="4000" b="1" dirty="0"/>
              <a:t>. </a:t>
            </a:r>
            <a:endParaRPr lang="ru-RU" sz="4000" b="1" dirty="0" smtClean="0"/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4000" b="1" dirty="0"/>
              <a:t> </a:t>
            </a:r>
            <a:r>
              <a:rPr lang="ru-RU" sz="4000" b="1" dirty="0" smtClean="0"/>
              <a:t>       За </a:t>
            </a:r>
            <a:r>
              <a:rPr lang="ru-RU" sz="4000" b="1" dirty="0"/>
              <a:t>1954-1955 </a:t>
            </a:r>
            <a:r>
              <a:rPr lang="ru-RU" sz="4000" b="1" dirty="0" smtClean="0"/>
              <a:t>гг. </a:t>
            </a:r>
            <a:r>
              <a:rPr lang="ru-RU" sz="4000" b="1" dirty="0"/>
              <a:t>в Новосибирской области было освоено 1,5 млн. гектаров новых земель. Только в 1954 году с целины было собрано 27 миллионов пудов добротной сибирской пшеницы.</a:t>
            </a:r>
          </a:p>
          <a:p>
            <a:pPr marL="0" indent="0">
              <a:buNone/>
            </a:pPr>
            <a:endParaRPr lang="ru-RU" sz="40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0603" y="972320"/>
            <a:ext cx="4701624" cy="597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660964" y="6924308"/>
            <a:ext cx="2556284" cy="38470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Ф.88, Оп.3, Д.14 Л.2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5372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714619" y="396260"/>
            <a:ext cx="6058304" cy="646319"/>
          </a:xfrm>
          <a:prstGeom prst="rect">
            <a:avLst/>
          </a:prstGeom>
          <a:noFill/>
        </p:spPr>
        <p:txBody>
          <a:bodyPr wrap="none" lIns="91429" tIns="45714" rIns="91429" bIns="45714">
            <a:spAutoFit/>
          </a:bodyPr>
          <a:lstStyle/>
          <a:p>
            <a:pPr algn="ctr"/>
            <a:r>
              <a:rPr lang="ru-RU" sz="3600" b="1" dirty="0" smtClean="0">
                <a:ln w="1905"/>
                <a:blipFill>
                  <a:blip r:embed="rId2"/>
                  <a:tile tx="0" ty="0" sx="100000" sy="100000" flip="none" algn="tl"/>
                </a:blip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Феоктистова Зоя Степановна</a:t>
            </a:r>
            <a:endParaRPr lang="ru-RU" sz="3600" b="1" dirty="0">
              <a:ln w="1905"/>
              <a:blipFill>
                <a:blip r:embed="rId2"/>
                <a:tile tx="0" ty="0" sx="100000" sy="100000" flip="none" algn="tl"/>
              </a:blip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4608738" y="1141017"/>
            <a:ext cx="4464497" cy="6095998"/>
          </a:xfrm>
          <a:prstGeom prst="rect">
            <a:avLst/>
          </a:prstGeom>
        </p:spPr>
        <p:txBody>
          <a:bodyPr vert="horz" lIns="96660" tIns="48329" rIns="96660" bIns="48329">
            <a:noAutofit/>
          </a:bodyPr>
          <a:lstStyle/>
          <a:p>
            <a:pPr algn="just"/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</a:rPr>
              <a:t>       Родилась 6 февраля 1933 года в поселке </a:t>
            </a:r>
            <a:r>
              <a:rPr lang="ru-RU" sz="1800" b="1" dirty="0" err="1" smtClean="0">
                <a:solidFill>
                  <a:schemeClr val="tx2">
                    <a:lumMod val="75000"/>
                  </a:schemeClr>
                </a:solidFill>
              </a:rPr>
              <a:t>Теренгуль</a:t>
            </a: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</a:rPr>
              <a:t> Андреевского района. С 1944 года работала самостоятельно, наравне с взрослыми. Весной 1954 года работала на прицепном плуге. </a:t>
            </a:r>
          </a:p>
          <a:p>
            <a:pPr algn="just"/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</a:rPr>
              <a:t>       На целине Зоя Степановна встретила будущего мужа, он приехал на освоение целины по комсомольской путевке из Горьковской области. </a:t>
            </a:r>
          </a:p>
          <a:p>
            <a:pPr algn="just"/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</a:rPr>
              <a:t>       За свой труд в полеводстве награждена медалью "За освоение целинных и залежных земель".  После рождения детей перешла работать на ферму дояркой и посвятила этому тридцать лет жизни. </a:t>
            </a:r>
          </a:p>
          <a:p>
            <a:pPr algn="just"/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</a:rPr>
              <a:t>       За ударный труд на молочно-товарной ферме награждена: медалью "За трудовую доблесть" (1970 г.), знаком "Победитель социалистического соревнования" (1973 г.), медалью "За трудовое отличие" (1978 г.). Являлась делегатом областных слетов передовиков народного хозяйства.</a:t>
            </a:r>
            <a:endParaRPr lang="ru-RU" sz="1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0265" y="1620392"/>
            <a:ext cx="4151994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747764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4280" y="1476376"/>
            <a:ext cx="8496945" cy="4990084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dirty="0" smtClean="0"/>
              <a:t>	</a:t>
            </a:r>
            <a:r>
              <a:rPr lang="ru-RU" b="1" dirty="0" smtClean="0"/>
              <a:t>"Трактор тянул плуг, а я сидела на плуге и регулировала глубину вспашки. Я задыхалась от пыли, потому что вся пыль летела прямо на меня.  Плуги были винтовые и рычажные. Управлять ими было не так-то просто. Работали на полевых станах. Жили в вагончиках, спали на нарах. Готовили еду и кормили нас прямо в поле. Пересмена у нас была в семь часов утра и в восемь часов вечера. Домой ездили только в субботу, в банный день. Было весело, трудностей мы не ощущали, потому, что мы были молодые и энергичные и помнились еще тяготы войны. Главное, что на земле был мир…".</a:t>
            </a:r>
            <a:endParaRPr lang="ru-RU" b="1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18226" y="643007"/>
            <a:ext cx="7481065" cy="646319"/>
          </a:xfrm>
          <a:prstGeom prst="rect">
            <a:avLst/>
          </a:prstGeom>
          <a:noFill/>
        </p:spPr>
        <p:txBody>
          <a:bodyPr wrap="none" lIns="91429" tIns="45714" rIns="91429" bIns="45714">
            <a:spAutoFit/>
          </a:bodyPr>
          <a:lstStyle/>
          <a:p>
            <a:pPr algn="ctr"/>
            <a:r>
              <a:rPr lang="ru-RU" sz="3600" b="1" cap="none" dirty="0" smtClean="0">
                <a:ln w="1905"/>
                <a:blipFill>
                  <a:blip r:embed="rId2"/>
                  <a:tile tx="0" ty="0" sx="100000" sy="100000" flip="none" algn="tl"/>
                </a:blip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Из воспоминаний Зои Степановны:</a:t>
            </a:r>
            <a:endParaRPr lang="ru-RU" sz="3600" b="1" cap="none" dirty="0">
              <a:ln w="1905"/>
              <a:blipFill>
                <a:blip r:embed="rId2"/>
                <a:tile tx="0" ty="0" sx="100000" sy="100000" flip="none" algn="tl"/>
              </a:blip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376" y="1193679"/>
            <a:ext cx="8242824" cy="51792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1136990" y="396260"/>
            <a:ext cx="7213556" cy="646319"/>
          </a:xfrm>
          <a:prstGeom prst="rect">
            <a:avLst/>
          </a:prstGeom>
          <a:noFill/>
        </p:spPr>
        <p:txBody>
          <a:bodyPr wrap="none" lIns="91429" tIns="45714" rIns="91429" bIns="45714">
            <a:spAutoFit/>
          </a:bodyPr>
          <a:lstStyle/>
          <a:p>
            <a:pPr algn="ctr"/>
            <a:r>
              <a:rPr lang="ru-RU" sz="3600" b="1" dirty="0" smtClean="0">
                <a:ln w="1905"/>
                <a:blipFill>
                  <a:blip r:embed="rId3"/>
                  <a:tile tx="0" ty="0" sx="100000" sy="100000" flip="none" algn="tl"/>
                </a:blip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Волчков Александр Александрович</a:t>
            </a:r>
            <a:endParaRPr lang="ru-RU" sz="3600" b="1" dirty="0">
              <a:ln w="1905"/>
              <a:blipFill>
                <a:blip r:embed="rId3"/>
                <a:tile tx="0" ty="0" sx="100000" sy="100000" flip="none" algn="tl"/>
              </a:blip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0575" y="6415891"/>
            <a:ext cx="7778749" cy="677096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ru-RU" b="1" dirty="0" smtClean="0"/>
              <a:t>За большой личный вклад  в освоение целинных земель награжден </a:t>
            </a:r>
          </a:p>
          <a:p>
            <a:pPr algn="ctr"/>
            <a:r>
              <a:rPr lang="ru-RU" b="1" dirty="0" smtClean="0"/>
              <a:t>медалью "За освоение целинных и залежных земель"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720254" y="1091660"/>
            <a:ext cx="3600450" cy="5785321"/>
            <a:chOff x="360264" y="972319"/>
            <a:chExt cx="3600450" cy="5785321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60264" y="972319"/>
              <a:ext cx="3600450" cy="54006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" name="TextBox 4"/>
            <p:cNvSpPr txBox="1"/>
            <p:nvPr/>
          </p:nvSpPr>
          <p:spPr>
            <a:xfrm>
              <a:off x="360264" y="6372919"/>
              <a:ext cx="3600400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err="1" smtClean="0"/>
                <a:t>Дурицын</a:t>
              </a:r>
              <a:r>
                <a:rPr lang="ru-RU" b="1" dirty="0" smtClean="0"/>
                <a:t> Михаил Иванович</a:t>
              </a:r>
              <a:endParaRPr lang="ru-RU" b="1" dirty="0"/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4896718" y="1091580"/>
            <a:ext cx="3600450" cy="5785396"/>
            <a:chOff x="5040734" y="972244"/>
            <a:chExt cx="3600450" cy="5785396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40734" y="972244"/>
              <a:ext cx="3600450" cy="54006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8" name="TextBox 7"/>
            <p:cNvSpPr txBox="1"/>
            <p:nvPr/>
          </p:nvSpPr>
          <p:spPr>
            <a:xfrm>
              <a:off x="5040784" y="6372919"/>
              <a:ext cx="3600400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/>
                <a:t>Закроев Петр Михайлович</a:t>
              </a:r>
              <a:endParaRPr lang="ru-RU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648246" y="1091660"/>
            <a:ext cx="3600450" cy="5785321"/>
            <a:chOff x="576288" y="828303"/>
            <a:chExt cx="3600450" cy="5785321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76288" y="828303"/>
              <a:ext cx="3600450" cy="54006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" name="TextBox 4"/>
            <p:cNvSpPr txBox="1"/>
            <p:nvPr/>
          </p:nvSpPr>
          <p:spPr>
            <a:xfrm>
              <a:off x="576288" y="6228903"/>
              <a:ext cx="3600400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/>
                <a:t>Фомичев Николай Никитович</a:t>
              </a:r>
              <a:endParaRPr lang="ru-RU" b="1" dirty="0"/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4968726" y="1091660"/>
            <a:ext cx="3600450" cy="5785321"/>
            <a:chOff x="4896768" y="828303"/>
            <a:chExt cx="3600450" cy="5785321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96768" y="828303"/>
              <a:ext cx="3600450" cy="54006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7" name="TextBox 6"/>
            <p:cNvSpPr txBox="1"/>
            <p:nvPr/>
          </p:nvSpPr>
          <p:spPr>
            <a:xfrm>
              <a:off x="4896768" y="6228903"/>
              <a:ext cx="3600400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err="1" smtClean="0"/>
                <a:t>Капицкий</a:t>
              </a:r>
              <a:r>
                <a:rPr lang="ru-RU" b="1" dirty="0" smtClean="0"/>
                <a:t>  Николай Петрович</a:t>
              </a:r>
              <a:endParaRPr lang="ru-RU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648296" y="1081090"/>
            <a:ext cx="3600450" cy="6088274"/>
            <a:chOff x="648296" y="1081088"/>
            <a:chExt cx="3600450" cy="6088274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48296" y="1081088"/>
              <a:ext cx="3600450" cy="539908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" name="TextBox 4"/>
            <p:cNvSpPr txBox="1"/>
            <p:nvPr/>
          </p:nvSpPr>
          <p:spPr>
            <a:xfrm>
              <a:off x="648296" y="6492254"/>
              <a:ext cx="3600400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/>
                <a:t>Панина Александра Григорьевна</a:t>
              </a:r>
              <a:endParaRPr lang="ru-RU" b="1" dirty="0"/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4896718" y="1079504"/>
            <a:ext cx="3600450" cy="5822157"/>
            <a:chOff x="5040734" y="1079500"/>
            <a:chExt cx="3600450" cy="5822156"/>
          </a:xfrm>
        </p:grpSpPr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40734" y="1079500"/>
              <a:ext cx="3600450" cy="54006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7" name="TextBox 6"/>
            <p:cNvSpPr txBox="1"/>
            <p:nvPr/>
          </p:nvSpPr>
          <p:spPr>
            <a:xfrm>
              <a:off x="5040784" y="6516935"/>
              <a:ext cx="3600400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err="1" smtClean="0"/>
                <a:t>Акрамов</a:t>
              </a:r>
              <a:r>
                <a:rPr lang="ru-RU" b="1" dirty="0" smtClean="0"/>
                <a:t> </a:t>
              </a:r>
              <a:r>
                <a:rPr lang="ru-RU" b="1" dirty="0" err="1" smtClean="0"/>
                <a:t>Рауил</a:t>
              </a:r>
              <a:r>
                <a:rPr lang="ru-RU" b="1" dirty="0" smtClean="0"/>
                <a:t> </a:t>
              </a:r>
              <a:r>
                <a:rPr lang="ru-RU" b="1" dirty="0" err="1" smtClean="0"/>
                <a:t>Хайрутдинович</a:t>
              </a:r>
              <a:endParaRPr lang="ru-RU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232" y="612279"/>
            <a:ext cx="9178408" cy="64340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32258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576288" y="1116340"/>
            <a:ext cx="3600450" cy="5785321"/>
            <a:chOff x="576288" y="1116335"/>
            <a:chExt cx="3600450" cy="5785321"/>
          </a:xfrm>
        </p:grpSpPr>
        <p:sp>
          <p:nvSpPr>
            <p:cNvPr id="5" name="TextBox 4"/>
            <p:cNvSpPr txBox="1"/>
            <p:nvPr/>
          </p:nvSpPr>
          <p:spPr>
            <a:xfrm>
              <a:off x="576288" y="6516935"/>
              <a:ext cx="3600400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/>
                <a:t>Бондаренко Иосиф Филиппович</a:t>
              </a:r>
              <a:endParaRPr lang="ru-RU" b="1" dirty="0"/>
            </a:p>
          </p:txBody>
        </p:sp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76288" y="1116335"/>
              <a:ext cx="3600450" cy="54006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10" name="Группа 9"/>
          <p:cNvGrpSpPr/>
          <p:nvPr/>
        </p:nvGrpSpPr>
        <p:grpSpPr>
          <a:xfrm>
            <a:off x="4896768" y="1116340"/>
            <a:ext cx="3600400" cy="5785321"/>
            <a:chOff x="4896768" y="1116335"/>
            <a:chExt cx="3600400" cy="5785321"/>
          </a:xfrm>
        </p:grpSpPr>
        <p:pic>
          <p:nvPicPr>
            <p:cNvPr id="6148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96768" y="1116335"/>
              <a:ext cx="3597275" cy="54006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8" name="TextBox 7"/>
            <p:cNvSpPr txBox="1"/>
            <p:nvPr/>
          </p:nvSpPr>
          <p:spPr>
            <a:xfrm>
              <a:off x="4896768" y="6516935"/>
              <a:ext cx="3600400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/>
                <a:t>Кривошеева Эмма Карловна</a:t>
              </a:r>
              <a:endParaRPr lang="ru-RU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48296" y="1044332"/>
            <a:ext cx="3600450" cy="5785321"/>
            <a:chOff x="648296" y="1044327"/>
            <a:chExt cx="3600450" cy="5785321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48296" y="1044327"/>
              <a:ext cx="3600450" cy="54006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" name="TextBox 5"/>
            <p:cNvSpPr txBox="1"/>
            <p:nvPr/>
          </p:nvSpPr>
          <p:spPr>
            <a:xfrm>
              <a:off x="648296" y="6444927"/>
              <a:ext cx="3600400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err="1" smtClean="0"/>
                <a:t>Даций</a:t>
              </a:r>
              <a:r>
                <a:rPr lang="ru-RU" b="1" dirty="0" smtClean="0"/>
                <a:t> Иван Михайлович</a:t>
              </a:r>
              <a:endParaRPr lang="ru-RU" b="1" dirty="0"/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4967138" y="1081090"/>
            <a:ext cx="3602038" cy="5748561"/>
            <a:chOff x="4967138" y="1081088"/>
            <a:chExt cx="3602038" cy="5748560"/>
          </a:xfrm>
        </p:grpSpPr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967138" y="1081088"/>
              <a:ext cx="3602038" cy="539908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8" name="TextBox 7"/>
            <p:cNvSpPr txBox="1"/>
            <p:nvPr/>
          </p:nvSpPr>
          <p:spPr>
            <a:xfrm>
              <a:off x="4968776" y="6444927"/>
              <a:ext cx="3600400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/>
                <a:t>Коршак Иван </a:t>
              </a:r>
              <a:r>
                <a:rPr lang="ru-RU" b="1" dirty="0" err="1" smtClean="0"/>
                <a:t>Емельянович</a:t>
              </a:r>
              <a:endParaRPr lang="ru-RU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8298" y="1079504"/>
            <a:ext cx="3595688" cy="5400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48297" y="6492260"/>
            <a:ext cx="3600400" cy="38470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ru-RU" b="1" dirty="0"/>
              <a:t>Федин Владимир Михайлович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99893" y="1079504"/>
            <a:ext cx="3597275" cy="5400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896768" y="6492260"/>
            <a:ext cx="3600400" cy="38470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ru-RU" b="1" dirty="0" err="1"/>
              <a:t>Болотов</a:t>
            </a:r>
            <a:r>
              <a:rPr lang="ru-RU" b="1" dirty="0"/>
              <a:t> Александр Алексеевич</a:t>
            </a:r>
          </a:p>
        </p:txBody>
      </p:sp>
    </p:spTree>
    <p:extLst>
      <p:ext uri="{BB962C8B-B14F-4D97-AF65-F5344CB8AC3E}">
        <p14:creationId xmlns:p14="http://schemas.microsoft.com/office/powerpoint/2010/main" xmlns="" val="3067868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866" y="1188347"/>
            <a:ext cx="8317350" cy="5515277"/>
          </a:xfrm>
        </p:spPr>
        <p:txBody>
          <a:bodyPr>
            <a:normAutofit fontScale="92500" lnSpcReduction="10000"/>
          </a:bodyPr>
          <a:lstStyle/>
          <a:p>
            <a:pPr marL="0" indent="431944" algn="just">
              <a:buNone/>
            </a:pPr>
            <a:r>
              <a:rPr lang="ru-RU" dirty="0" smtClean="0"/>
              <a:t>	</a:t>
            </a:r>
            <a:r>
              <a:rPr lang="ru-RU" b="1" dirty="0" smtClean="0"/>
              <a:t>Вместе </a:t>
            </a:r>
            <a:r>
              <a:rPr lang="ru-RU" b="1" dirty="0"/>
              <a:t>со всем советским народом осваивали новые земли и труженики Андреевского (с 1965 года – Баганский) района. </a:t>
            </a:r>
            <a:endParaRPr lang="ru-RU" b="1" dirty="0" smtClean="0"/>
          </a:p>
          <a:p>
            <a:pPr marL="0" indent="431944" algn="just">
              <a:buNone/>
            </a:pPr>
            <a:r>
              <a:rPr lang="ru-RU" b="1" dirty="0"/>
              <a:t>	</a:t>
            </a:r>
            <a:r>
              <a:rPr lang="ru-RU" b="1" dirty="0" smtClean="0"/>
              <a:t>По </a:t>
            </a:r>
            <a:r>
              <a:rPr lang="ru-RU" b="1" dirty="0"/>
              <a:t>плану в 1954 году в колхозах района нужно было освоить 22000 га целинных и залежных земель и собрать урожай по 8 центнеров с гектара. </a:t>
            </a:r>
            <a:endParaRPr lang="ru-RU" b="1" dirty="0" smtClean="0"/>
          </a:p>
          <a:p>
            <a:pPr marL="0" indent="431944" algn="just">
              <a:buNone/>
            </a:pPr>
            <a:r>
              <a:rPr lang="ru-RU" b="1" dirty="0"/>
              <a:t>	</a:t>
            </a:r>
            <a:r>
              <a:rPr lang="ru-RU" b="1" dirty="0" smtClean="0"/>
              <a:t>Фактически </a:t>
            </a:r>
            <a:r>
              <a:rPr lang="ru-RU" b="1" dirty="0"/>
              <a:t>освоено 27227 га целинных и залежных земель. Урожай пшеницы на них составил 12,7 центнеров с гектара, ячменя – 13,7 ц/га, овса – 13,2 ц/га.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480944" y="6876981"/>
            <a:ext cx="2952328" cy="38470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Ф.1, Оп.1, Д.68 Л.142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4942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0304" y="1079504"/>
            <a:ext cx="3597275" cy="5400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20305" y="6492260"/>
            <a:ext cx="3600400" cy="38470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ru-RU" b="1" dirty="0" smtClean="0"/>
              <a:t>Деменко Дмитрий Михайлович</a:t>
            </a:r>
            <a:endParaRPr lang="ru-RU" b="1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68726" y="1079504"/>
            <a:ext cx="3600450" cy="5400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968776" y="6480178"/>
            <a:ext cx="3600400" cy="677096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ru-RU" b="1" dirty="0" err="1"/>
              <a:t>Ерюшкина</a:t>
            </a:r>
            <a:r>
              <a:rPr lang="ru-RU" b="1" dirty="0"/>
              <a:t> Александра Гавриловна</a:t>
            </a:r>
          </a:p>
        </p:txBody>
      </p:sp>
    </p:spTree>
    <p:extLst>
      <p:ext uri="{BB962C8B-B14F-4D97-AF65-F5344CB8AC3E}">
        <p14:creationId xmlns:p14="http://schemas.microsoft.com/office/powerpoint/2010/main" xmlns="" val="3636192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0305" y="1081092"/>
            <a:ext cx="3602038" cy="5399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20305" y="6492260"/>
            <a:ext cx="3600400" cy="38470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ru-RU" b="1" dirty="0"/>
              <a:t>Коробков Иван Константинович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75076" y="1079504"/>
            <a:ext cx="3594100" cy="5400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966393" y="6503395"/>
            <a:ext cx="3600400" cy="38470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ru-RU" b="1" dirty="0"/>
              <a:t>Кушнарев Анатолий Иванович</a:t>
            </a:r>
          </a:p>
        </p:txBody>
      </p:sp>
    </p:spTree>
    <p:extLst>
      <p:ext uri="{BB962C8B-B14F-4D97-AF65-F5344CB8AC3E}">
        <p14:creationId xmlns:p14="http://schemas.microsoft.com/office/powerpoint/2010/main" xmlns="" val="2658173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8297" y="1081092"/>
            <a:ext cx="3602038" cy="5399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48297" y="6492260"/>
            <a:ext cx="3600400" cy="38470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ru-RU" b="1" dirty="0" smtClean="0"/>
              <a:t>Васильева Матрена Фоминична</a:t>
            </a:r>
            <a:endParaRPr lang="ru-RU" b="1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96718" y="1079504"/>
            <a:ext cx="3600450" cy="5400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916482" y="6480178"/>
            <a:ext cx="3600400" cy="677096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ru-RU" b="1" dirty="0" err="1" smtClean="0"/>
              <a:t>Хван</a:t>
            </a:r>
            <a:r>
              <a:rPr lang="ru-RU" b="1" dirty="0" smtClean="0"/>
              <a:t>-тин-тин Юрий Александрович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1406608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9090" y="1081092"/>
            <a:ext cx="3603625" cy="539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92313" y="6492260"/>
            <a:ext cx="3600400" cy="38470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ru-RU" b="1" dirty="0" smtClean="0"/>
              <a:t>Никитенко Николай Гаврилович</a:t>
            </a:r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033670" y="3318966"/>
            <a:ext cx="3600400" cy="923318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ru-RU" sz="5400" b="1" dirty="0"/>
              <a:t>и</a:t>
            </a:r>
            <a:r>
              <a:rPr lang="ru-RU" sz="5400" b="1" dirty="0" smtClean="0"/>
              <a:t> другие …</a:t>
            </a:r>
            <a:endParaRPr lang="ru-RU" sz="5400" b="1" dirty="0"/>
          </a:p>
        </p:txBody>
      </p:sp>
    </p:spTree>
    <p:extLst>
      <p:ext uri="{BB962C8B-B14F-4D97-AF65-F5344CB8AC3E}">
        <p14:creationId xmlns:p14="http://schemas.microsoft.com/office/powerpoint/2010/main" xmlns="" val="3657552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0865" y="851868"/>
            <a:ext cx="8864377" cy="3864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Содержимое 2"/>
          <p:cNvSpPr>
            <a:spLocks noGrp="1"/>
          </p:cNvSpPr>
          <p:nvPr>
            <p:ph idx="1"/>
          </p:nvPr>
        </p:nvSpPr>
        <p:spPr>
          <a:xfrm>
            <a:off x="280865" y="4716735"/>
            <a:ext cx="8864377" cy="244827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100" b="1" dirty="0"/>
              <a:t> </a:t>
            </a:r>
            <a:r>
              <a:rPr lang="ru-RU" sz="2100" b="1" dirty="0" smtClean="0"/>
              <a:t>      9 сентября 2014 года </a:t>
            </a:r>
            <a:r>
              <a:rPr lang="ru-RU" sz="2100" b="1" dirty="0"/>
              <a:t>в районном Доме культуры состоялось торжественное мероприятие «Поклон целине покоренной», посвященное 60-летию начала освоения целинных и залежных </a:t>
            </a:r>
            <a:r>
              <a:rPr lang="ru-RU" sz="2100" b="1" dirty="0" smtClean="0"/>
              <a:t>земель, </a:t>
            </a:r>
            <a:r>
              <a:rPr lang="ru-RU" sz="2100" b="1" dirty="0"/>
              <a:t>при участии заместителя </a:t>
            </a:r>
            <a:r>
              <a:rPr lang="ru-RU" sz="2100" b="1" dirty="0" smtClean="0"/>
              <a:t>Губернатора </a:t>
            </a:r>
            <a:r>
              <a:rPr lang="ru-RU" sz="2100" b="1" dirty="0"/>
              <a:t>Новосибирской области </a:t>
            </a:r>
            <a:r>
              <a:rPr lang="ru-RU" sz="2100" b="1" dirty="0" err="1" smtClean="0"/>
              <a:t>В.А.Пронькина</a:t>
            </a:r>
            <a:r>
              <a:rPr lang="ru-RU" sz="2100" b="1" dirty="0"/>
              <a:t>, депутата </a:t>
            </a:r>
            <a:r>
              <a:rPr lang="ru-RU" sz="2100" b="1" dirty="0" smtClean="0"/>
              <a:t>Законодательного </a:t>
            </a:r>
            <a:r>
              <a:rPr lang="ru-RU" sz="2100" b="1" dirty="0"/>
              <a:t>Собрания Новосибирской области  </a:t>
            </a:r>
            <a:r>
              <a:rPr lang="ru-RU" sz="2100" b="1" dirty="0" err="1"/>
              <a:t>М.С.Вересового</a:t>
            </a:r>
            <a:r>
              <a:rPr lang="ru-RU" sz="2100" b="1" dirty="0"/>
              <a:t>,  председателя Союза женщин Новосибирской области Н.Н. Болтенко, </a:t>
            </a:r>
            <a:r>
              <a:rPr lang="ru-RU" sz="2100" b="1" dirty="0" smtClean="0"/>
              <a:t>ветеранов </a:t>
            </a:r>
            <a:r>
              <a:rPr lang="ru-RU" sz="2100" b="1" dirty="0"/>
              <a:t>освоения целинных и залежных </a:t>
            </a:r>
            <a:r>
              <a:rPr lang="ru-RU" sz="2100" b="1" dirty="0" smtClean="0"/>
              <a:t>земель</a:t>
            </a:r>
            <a:endParaRPr lang="ru-RU" sz="2100" b="1" dirty="0"/>
          </a:p>
        </p:txBody>
      </p:sp>
      <p:sp>
        <p:nvSpPr>
          <p:cNvPr id="8" name="Заголовок 3"/>
          <p:cNvSpPr>
            <a:spLocks noGrp="1"/>
          </p:cNvSpPr>
          <p:nvPr>
            <p:ph type="title"/>
          </p:nvPr>
        </p:nvSpPr>
        <p:spPr>
          <a:xfrm>
            <a:off x="1388179" y="180240"/>
            <a:ext cx="6649747" cy="646319"/>
          </a:xfrm>
          <a:prstGeom prst="rect">
            <a:avLst/>
          </a:prstGeom>
          <a:noFill/>
        </p:spPr>
        <p:txBody>
          <a:bodyPr wrap="none" lIns="91429" tIns="45714" rIns="91429" bIns="45714">
            <a:spAutoFit/>
          </a:bodyPr>
          <a:lstStyle/>
          <a:p>
            <a:pPr algn="ctr"/>
            <a:r>
              <a:rPr lang="ru-RU" sz="3600" b="1" dirty="0"/>
              <a:t>Поклон целине покоренной</a:t>
            </a:r>
            <a:endParaRPr lang="ru-RU" sz="3600" b="1" cap="none" dirty="0">
              <a:ln w="1905"/>
              <a:blipFill>
                <a:blip r:embed="rId3"/>
                <a:tile tx="0" ty="0" sx="100000" sy="100000" flip="none" algn="tl"/>
              </a:blip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6766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2"/>
          <p:cNvSpPr>
            <a:spLocks noGrp="1"/>
          </p:cNvSpPr>
          <p:nvPr>
            <p:ph idx="1"/>
          </p:nvPr>
        </p:nvSpPr>
        <p:spPr>
          <a:xfrm>
            <a:off x="360267" y="1188344"/>
            <a:ext cx="8792369" cy="561662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100" b="1" dirty="0"/>
              <a:t>	</a:t>
            </a:r>
            <a:r>
              <a:rPr lang="ru-RU" sz="2800" b="1" dirty="0"/>
              <a:t>Сегодня в Баганском  районе проживает 33 целинника, награжденных медалью «За освоение целинных земель</a:t>
            </a:r>
            <a:r>
              <a:rPr lang="ru-RU" sz="2800" b="1" dirty="0" smtClean="0"/>
              <a:t>», </a:t>
            </a:r>
            <a:r>
              <a:rPr lang="ru-RU" sz="2800" b="1" dirty="0"/>
              <a:t>которым 9 сентября 2014 года</a:t>
            </a:r>
            <a:r>
              <a:rPr lang="ru-RU" sz="2800" b="1" dirty="0" smtClean="0"/>
              <a:t> была вручена  юбилейная </a:t>
            </a:r>
            <a:r>
              <a:rPr lang="ru-RU" sz="2800" b="1" dirty="0"/>
              <a:t>медаль «60 лет освоения целинных и залежных земель в Новосибирской области».	</a:t>
            </a:r>
            <a:endParaRPr lang="ru-RU" sz="2800" b="1" dirty="0" smtClean="0"/>
          </a:p>
          <a:p>
            <a:pPr marL="0" indent="0" algn="just">
              <a:buNone/>
            </a:pPr>
            <a:r>
              <a:rPr lang="ru-RU" sz="2800" b="1" dirty="0"/>
              <a:t>	</a:t>
            </a:r>
            <a:r>
              <a:rPr lang="ru-RU" sz="2800" b="1" dirty="0" smtClean="0"/>
              <a:t>Были </a:t>
            </a:r>
            <a:r>
              <a:rPr lang="ru-RU" sz="2800" b="1" dirty="0"/>
              <a:t>отмечены и династии первоцелинников, чьи традиции продолжают дети и внуки, ставшие по примеру отцов достойными гражданами и патриотами нашей родины. Это династии: Бондаренко Иосифа Филипповича, </a:t>
            </a:r>
            <a:r>
              <a:rPr lang="ru-RU" sz="2800" b="1" dirty="0" err="1"/>
              <a:t>Хван</a:t>
            </a:r>
            <a:r>
              <a:rPr lang="ru-RU" sz="2800" b="1" dirty="0"/>
              <a:t>-тин-тина Юрия Александровича, </a:t>
            </a:r>
            <a:r>
              <a:rPr lang="ru-RU" sz="2800" b="1" dirty="0" err="1"/>
              <a:t>Капицкого</a:t>
            </a:r>
            <a:r>
              <a:rPr lang="ru-RU" sz="2800" b="1" dirty="0"/>
              <a:t> Николая Петровича, Фомичева Николая Никитича.</a:t>
            </a:r>
          </a:p>
        </p:txBody>
      </p:sp>
    </p:spTree>
    <p:extLst>
      <p:ext uri="{BB962C8B-B14F-4D97-AF65-F5344CB8AC3E}">
        <p14:creationId xmlns:p14="http://schemas.microsoft.com/office/powerpoint/2010/main" xmlns="" val="1147670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7115" y="146051"/>
            <a:ext cx="7305675" cy="7267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72928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>
            <a:spLocks noGrp="1"/>
          </p:cNvSpPr>
          <p:nvPr>
            <p:ph idx="1"/>
          </p:nvPr>
        </p:nvSpPr>
        <p:spPr>
          <a:xfrm>
            <a:off x="360264" y="1260352"/>
            <a:ext cx="8712968" cy="561662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100" b="1" dirty="0"/>
              <a:t>	</a:t>
            </a:r>
            <a:r>
              <a:rPr lang="ru-RU" sz="3200" b="1" dirty="0"/>
              <a:t>01 октября 2011 года на площади с</a:t>
            </a:r>
            <a:r>
              <a:rPr lang="ru-RU" sz="3200" b="1" dirty="0" smtClean="0"/>
              <a:t>. Баган </a:t>
            </a:r>
            <a:r>
              <a:rPr lang="ru-RU" sz="3200" b="1" dirty="0"/>
              <a:t>около центральной библиотеки, при участии </a:t>
            </a:r>
            <a:r>
              <a:rPr lang="ru-RU" sz="3200" b="1" dirty="0" smtClean="0"/>
              <a:t>бывшего Губернатора </a:t>
            </a:r>
            <a:r>
              <a:rPr lang="ru-RU" sz="3200" b="1" dirty="0"/>
              <a:t>Новосибирской области </a:t>
            </a:r>
            <a:r>
              <a:rPr lang="ru-RU" sz="3200" b="1" dirty="0" err="1"/>
              <a:t>В.А.Юрченко</a:t>
            </a:r>
            <a:r>
              <a:rPr lang="ru-RU" sz="3200" b="1" dirty="0"/>
              <a:t>, в </a:t>
            </a:r>
            <a:r>
              <a:rPr lang="ru-RU" sz="3200" b="1" dirty="0" smtClean="0"/>
              <a:t>торжественной </a:t>
            </a:r>
            <a:r>
              <a:rPr lang="ru-RU" sz="3200" b="1" dirty="0"/>
              <a:t>обстановке был открыт памятник в честь трудового подвига целинников и заложена </a:t>
            </a:r>
            <a:r>
              <a:rPr lang="ru-RU" sz="3200" b="1" dirty="0" smtClean="0"/>
              <a:t>берёзовая </a:t>
            </a:r>
            <a:r>
              <a:rPr lang="ru-RU" sz="3200" b="1" dirty="0"/>
              <a:t>аллея. </a:t>
            </a:r>
            <a:endParaRPr lang="ru-RU" sz="3200" b="1" dirty="0" smtClean="0"/>
          </a:p>
          <a:p>
            <a:pPr marL="0" indent="0" algn="just">
              <a:buNone/>
            </a:pPr>
            <a:r>
              <a:rPr lang="ru-RU" sz="3200" b="1" dirty="0"/>
              <a:t>	 На </a:t>
            </a:r>
            <a:r>
              <a:rPr lang="ru-RU" sz="3200" b="1" dirty="0" smtClean="0"/>
              <a:t>постаменте установлен </a:t>
            </a:r>
            <a:r>
              <a:rPr lang="ru-RU" sz="3200" b="1" dirty="0"/>
              <a:t>гусеничный трактор ДТ-54 – трактор-пахарь, </a:t>
            </a:r>
            <a:r>
              <a:rPr lang="ru-RU" sz="3200" b="1" dirty="0" smtClean="0"/>
              <a:t>трактор-труженик, </a:t>
            </a:r>
            <a:r>
              <a:rPr lang="ru-RU" sz="3200" b="1" dirty="0"/>
              <a:t>размещена мемориальная плита с надписью «Трактор ДТ-54 установлен в честь трудового подвига целинников</a:t>
            </a:r>
            <a:r>
              <a:rPr lang="ru-RU" sz="3200" b="1" dirty="0" smtClean="0"/>
              <a:t>».</a:t>
            </a:r>
            <a:endParaRPr lang="ru-RU" sz="32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579796" y="252243"/>
            <a:ext cx="2178780" cy="846373"/>
          </a:xfrm>
          <a:prstGeom prst="rect">
            <a:avLst/>
          </a:prstGeom>
          <a:noFill/>
        </p:spPr>
        <p:txBody>
          <a:bodyPr wrap="none" lIns="91429" tIns="45714" rIns="91429" bIns="45714">
            <a:spAutoFit/>
          </a:bodyPr>
          <a:lstStyle/>
          <a:p>
            <a:pPr algn="ctr"/>
            <a:r>
              <a:rPr lang="ru-RU" sz="4900" b="1" dirty="0" smtClean="0">
                <a:ln w="1905"/>
                <a:blipFill>
                  <a:blip r:embed="rId2"/>
                  <a:tile tx="0" ty="0" sx="100000" sy="100000" flip="none" algn="tl"/>
                </a:blip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Память</a:t>
            </a:r>
            <a:endParaRPr lang="ru-RU" sz="4900" b="1" dirty="0">
              <a:ln w="1905"/>
              <a:blipFill>
                <a:blip r:embed="rId2"/>
                <a:tile tx="0" ty="0" sx="100000" sy="100000" flip="none" algn="tl"/>
              </a:blip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0460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8341" y="756295"/>
            <a:ext cx="8204810" cy="5472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8341" y="6300911"/>
            <a:ext cx="8204810" cy="969484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ru-RU" b="1" dirty="0"/>
              <a:t>С памятника снимается полог. </a:t>
            </a:r>
            <a:r>
              <a:rPr lang="ru-RU" b="1" dirty="0" smtClean="0"/>
              <a:t>На </a:t>
            </a:r>
            <a:r>
              <a:rPr lang="ru-RU" b="1" dirty="0"/>
              <a:t>постаменте гусеничный трактор ДТ-54 – трактор-пахарь</a:t>
            </a:r>
            <a:r>
              <a:rPr lang="ru-RU" b="1"/>
              <a:t>, </a:t>
            </a:r>
            <a:r>
              <a:rPr lang="ru-RU" b="1" smtClean="0"/>
              <a:t>трактор-труженик</a:t>
            </a:r>
            <a:endParaRPr lang="ru-RU" b="1" dirty="0" smtClean="0"/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Ф.1Ф, Оп.1Ф,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Д.754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165368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6288" y="699697"/>
            <a:ext cx="8092927" cy="5682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92314" y="6372920"/>
            <a:ext cx="7776864" cy="1261872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ru-RU" b="1" dirty="0"/>
              <a:t>Общий вид на трибуну, где на первых двух рядах сидят ветераны освоения целинных и залежных </a:t>
            </a:r>
            <a:r>
              <a:rPr lang="ru-RU" b="1" dirty="0" smtClean="0"/>
              <a:t>земель</a:t>
            </a:r>
            <a:endParaRPr lang="ru-RU" b="1" dirty="0" smtClean="0"/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Ф.1Ф, Оп.1Ф,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Д.750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2830989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20304" y="540275"/>
            <a:ext cx="8064897" cy="6624737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buNone/>
            </a:pPr>
            <a:r>
              <a:rPr lang="ru-RU" b="1" dirty="0" smtClean="0"/>
              <a:t>	</a:t>
            </a:r>
            <a:r>
              <a:rPr lang="ru-RU" sz="8800" b="1" dirty="0" smtClean="0"/>
              <a:t>За </a:t>
            </a:r>
            <a:r>
              <a:rPr lang="ru-RU" sz="8800" b="1" dirty="0"/>
              <a:t>высокие показатели по освоению целинных и залежных земель в 1954 году кандидатами на Всесоюзную </a:t>
            </a:r>
            <a:r>
              <a:rPr lang="ru-RU" sz="8800" b="1" dirty="0" smtClean="0"/>
              <a:t>сельскохозяйственную </a:t>
            </a:r>
            <a:r>
              <a:rPr lang="ru-RU" sz="8800" b="1" dirty="0"/>
              <a:t>выставку 1955 года были утверждены:</a:t>
            </a:r>
          </a:p>
          <a:p>
            <a:pPr marL="0" indent="0" algn="just">
              <a:buNone/>
            </a:pPr>
            <a:r>
              <a:rPr lang="ru-RU" sz="8800" dirty="0"/>
              <a:t>- </a:t>
            </a:r>
            <a:r>
              <a:rPr lang="ru-RU" sz="8800" b="1" i="1" dirty="0" smtClean="0"/>
              <a:t>совхоз </a:t>
            </a:r>
            <a:r>
              <a:rPr lang="ru-RU" sz="8800" b="1" i="1" dirty="0"/>
              <a:t>«Культура»:</a:t>
            </a:r>
            <a:r>
              <a:rPr lang="ru-RU" sz="8800" dirty="0"/>
              <a:t> планом предусматривалось освоить под зерновые культуры 1000 га новых земель, фактически освоено 1427 га. При плановой урожайности 12,5 центнеров получено 18,9 центнеров;</a:t>
            </a:r>
          </a:p>
          <a:p>
            <a:pPr marL="0" indent="0" algn="just">
              <a:buNone/>
            </a:pPr>
            <a:r>
              <a:rPr lang="ru-RU" sz="8800" i="1" dirty="0"/>
              <a:t> </a:t>
            </a:r>
            <a:r>
              <a:rPr lang="ru-RU" sz="8800" i="1" dirty="0" smtClean="0"/>
              <a:t>   комбайнеры </a:t>
            </a:r>
            <a:r>
              <a:rPr lang="ru-RU" sz="8800" i="1" dirty="0"/>
              <a:t>совхоза «Культура</a:t>
            </a:r>
            <a:r>
              <a:rPr lang="ru-RU" sz="8800" dirty="0"/>
              <a:t>» </a:t>
            </a:r>
            <a:r>
              <a:rPr lang="ru-RU" sz="8800" b="1" dirty="0" err="1"/>
              <a:t>Стригуль</a:t>
            </a:r>
            <a:r>
              <a:rPr lang="ru-RU" sz="8800" b="1" dirty="0"/>
              <a:t> Иван Григорьевич</a:t>
            </a:r>
            <a:r>
              <a:rPr lang="ru-RU" sz="8800" dirty="0"/>
              <a:t>, убравший на комбайне С-6 555 га и намолотивший за 20 дней 8190 центнеров и </a:t>
            </a:r>
            <a:r>
              <a:rPr lang="ru-RU" sz="8800" b="1" dirty="0"/>
              <a:t>Козлов Петр Егорович</a:t>
            </a:r>
            <a:r>
              <a:rPr lang="ru-RU" sz="8800" dirty="0"/>
              <a:t>, убравший 460 га и намолотивший за 20 дней 7400 центнеров; </a:t>
            </a:r>
          </a:p>
          <a:p>
            <a:pPr marL="0" indent="0" algn="just">
              <a:buNone/>
            </a:pPr>
            <a:r>
              <a:rPr lang="ru-RU" sz="8800" i="1" dirty="0" smtClean="0"/>
              <a:t>    шоферы </a:t>
            </a:r>
            <a:r>
              <a:rPr lang="ru-RU" sz="8800" i="1" dirty="0"/>
              <a:t>совхоза «Культура</a:t>
            </a:r>
            <a:r>
              <a:rPr lang="ru-RU" sz="8800" dirty="0"/>
              <a:t>» </a:t>
            </a:r>
            <a:r>
              <a:rPr lang="ru-RU" sz="8800" b="1" dirty="0" err="1"/>
              <a:t>Хосайнов</a:t>
            </a:r>
            <a:r>
              <a:rPr lang="ru-RU" sz="8800" b="1" dirty="0"/>
              <a:t> </a:t>
            </a:r>
            <a:r>
              <a:rPr lang="ru-RU" sz="8800" b="1" dirty="0" err="1"/>
              <a:t>Магафура</a:t>
            </a:r>
            <a:r>
              <a:rPr lang="ru-RU" sz="8800" dirty="0"/>
              <a:t>, который на закрепленной машине ЗИС-150 в 1954 году сделал 50233 </a:t>
            </a:r>
            <a:r>
              <a:rPr lang="ru-RU" sz="8800" dirty="0" err="1"/>
              <a:t>тоннокилометров</a:t>
            </a:r>
            <a:r>
              <a:rPr lang="ru-RU" sz="8800" dirty="0"/>
              <a:t> вместо плановых 34300 </a:t>
            </a:r>
            <a:r>
              <a:rPr lang="ru-RU" sz="8800" dirty="0" err="1"/>
              <a:t>тоннокилометров</a:t>
            </a:r>
            <a:r>
              <a:rPr lang="ru-RU" sz="8800" dirty="0"/>
              <a:t>. За июнь-октябрь он сделал 16338 </a:t>
            </a:r>
            <a:r>
              <a:rPr lang="ru-RU" sz="8800" dirty="0" err="1"/>
              <a:t>тоннокилометров</a:t>
            </a:r>
            <a:r>
              <a:rPr lang="ru-RU" sz="8800" dirty="0"/>
              <a:t>, и </a:t>
            </a:r>
            <a:r>
              <a:rPr lang="ru-RU" sz="8800" b="1" dirty="0"/>
              <a:t>Дрозденко Александр Филиппович</a:t>
            </a:r>
            <a:r>
              <a:rPr lang="ru-RU" sz="8800" dirty="0"/>
              <a:t>, который на закрепленной за ним машине ЗИС-5 сделал за 1954 год 72970 </a:t>
            </a:r>
            <a:r>
              <a:rPr lang="ru-RU" sz="8800" dirty="0" err="1"/>
              <a:t>тоннокилометров</a:t>
            </a:r>
            <a:r>
              <a:rPr lang="ru-RU" sz="8800" dirty="0"/>
              <a:t> при плановых 34300. За июнь-октябрь он сделал 15430 </a:t>
            </a:r>
            <a:r>
              <a:rPr lang="ru-RU" sz="8800" dirty="0" err="1" smtClean="0"/>
              <a:t>тоннокилометров</a:t>
            </a:r>
            <a:r>
              <a:rPr lang="ru-RU" sz="8800" dirty="0" smtClean="0"/>
              <a:t>;</a:t>
            </a:r>
          </a:p>
          <a:p>
            <a:pPr marL="0" indent="0" algn="just">
              <a:buNone/>
            </a:pPr>
            <a:r>
              <a:rPr lang="ru-RU" sz="8800" i="1" dirty="0" smtClean="0"/>
              <a:t>    специалисты </a:t>
            </a:r>
            <a:r>
              <a:rPr lang="ru-RU" sz="8800" i="1" dirty="0"/>
              <a:t>совхоза «Культура</a:t>
            </a:r>
            <a:r>
              <a:rPr lang="ru-RU" sz="8800" dirty="0"/>
              <a:t>» </a:t>
            </a:r>
            <a:r>
              <a:rPr lang="ru-RU" sz="8800" b="1" dirty="0"/>
              <a:t>Сычев Семен Иванович </a:t>
            </a:r>
            <a:r>
              <a:rPr lang="ru-RU" sz="8800" dirty="0"/>
              <a:t>– директор, </a:t>
            </a:r>
            <a:r>
              <a:rPr lang="ru-RU" sz="8800" b="1" dirty="0"/>
              <a:t>Гусев Евгений Валентинович</a:t>
            </a:r>
            <a:r>
              <a:rPr lang="ru-RU" sz="8800" dirty="0"/>
              <a:t> – агроном, </a:t>
            </a:r>
            <a:r>
              <a:rPr lang="ru-RU" sz="8800" b="1" dirty="0" err="1"/>
              <a:t>Воржов</a:t>
            </a:r>
            <a:r>
              <a:rPr lang="ru-RU" sz="8800" b="1" dirty="0"/>
              <a:t> Владимир Андреевич </a:t>
            </a:r>
            <a:r>
              <a:rPr lang="ru-RU" sz="8800" dirty="0"/>
              <a:t>– бухгалтер, </a:t>
            </a:r>
            <a:r>
              <a:rPr lang="ru-RU" sz="8800" b="1" dirty="0"/>
              <a:t>Шевченко Иван Устинович</a:t>
            </a:r>
            <a:r>
              <a:rPr lang="ru-RU" sz="8800" dirty="0"/>
              <a:t> – механик, </a:t>
            </a:r>
            <a:r>
              <a:rPr lang="ru-RU" sz="8800" b="1" dirty="0" err="1"/>
              <a:t>Махотхин</a:t>
            </a:r>
            <a:r>
              <a:rPr lang="ru-RU" sz="8800" b="1" dirty="0"/>
              <a:t> Петр Павлович</a:t>
            </a:r>
            <a:r>
              <a:rPr lang="ru-RU" sz="8800" dirty="0"/>
              <a:t> – шлифовальщик;</a:t>
            </a:r>
          </a:p>
          <a:p>
            <a:pPr marL="0" indent="0" algn="just">
              <a:buNone/>
            </a:pPr>
            <a:endParaRPr lang="ru-RU" sz="9600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048897" y="7020997"/>
            <a:ext cx="2952328" cy="38470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Ф.1, Оп.1, Д.68 ЛЛ.81,82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87285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92314" y="6492255"/>
            <a:ext cx="7776864" cy="969484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ru-RU" b="1" dirty="0"/>
              <a:t>Посадка аллеи </a:t>
            </a:r>
            <a:r>
              <a:rPr lang="ru-RU" b="1" dirty="0" smtClean="0"/>
              <a:t>целинников</a:t>
            </a:r>
            <a:endParaRPr lang="ru-RU" b="1" dirty="0" smtClean="0"/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Ф.1Ф, Оп.1Ф,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Д.762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4280" y="612279"/>
            <a:ext cx="8254576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90153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8264" y="468268"/>
            <a:ext cx="8467984" cy="58735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92314" y="6444927"/>
            <a:ext cx="7776864" cy="677096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ru-RU" b="1" dirty="0"/>
              <a:t>Памятник целинникам </a:t>
            </a:r>
            <a:r>
              <a:rPr lang="ru-RU" b="1" dirty="0" smtClean="0"/>
              <a:t>- гусеничный </a:t>
            </a:r>
            <a:r>
              <a:rPr lang="ru-RU" b="1" dirty="0"/>
              <a:t>трактор </a:t>
            </a:r>
            <a:r>
              <a:rPr lang="ru-RU" b="1" dirty="0" smtClean="0"/>
              <a:t>ДТ-54</a:t>
            </a:r>
            <a:endParaRPr lang="ru-RU" b="1" dirty="0" smtClean="0"/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Ф.1Ф, Оп.1Ф, Д.764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8383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12049" y="756300"/>
            <a:ext cx="8893414" cy="5515277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sz="3600" b="1" i="1" dirty="0">
                <a:solidFill>
                  <a:schemeClr val="accent2">
                    <a:lumMod val="50000"/>
                  </a:schemeClr>
                </a:solidFill>
              </a:rPr>
              <a:t>При подготовке </a:t>
            </a:r>
            <a:r>
              <a:rPr lang="ru-RU" sz="3600" b="1" i="1" dirty="0" smtClean="0">
                <a:solidFill>
                  <a:schemeClr val="accent2">
                    <a:lumMod val="50000"/>
                  </a:schemeClr>
                </a:solidFill>
              </a:rPr>
              <a:t>выставки использованы:</a:t>
            </a:r>
          </a:p>
          <a:p>
            <a:pPr marL="0" indent="0">
              <a:buNone/>
            </a:pPr>
            <a:endParaRPr lang="ru-RU" sz="3600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i="1" dirty="0" smtClean="0">
                <a:solidFill>
                  <a:schemeClr val="accent2">
                    <a:lumMod val="50000"/>
                  </a:schemeClr>
                </a:solidFill>
              </a:rPr>
              <a:t>документы </a:t>
            </a:r>
            <a:r>
              <a:rPr lang="ru-RU" i="1" dirty="0">
                <a:solidFill>
                  <a:schemeClr val="accent2">
                    <a:lumMod val="50000"/>
                  </a:schemeClr>
                </a:solidFill>
              </a:rPr>
              <a:t>фонда Исполнительного комитета Баганского районного Совета народных депутатов за 1955 – 1957 годы  </a:t>
            </a:r>
            <a:r>
              <a:rPr lang="ru-RU" i="1" dirty="0" smtClean="0">
                <a:solidFill>
                  <a:schemeClr val="accent2">
                    <a:lumMod val="50000"/>
                  </a:schemeClr>
                </a:solidFill>
              </a:rPr>
              <a:t>(Ф.1</a:t>
            </a:r>
            <a:r>
              <a:rPr lang="ru-RU" i="1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ru-RU" i="1" dirty="0" smtClean="0">
                <a:solidFill>
                  <a:schemeClr val="accent2">
                    <a:lumMod val="50000"/>
                  </a:schemeClr>
                </a:solidFill>
              </a:rPr>
              <a:t>Оп.1</a:t>
            </a:r>
            <a:r>
              <a:rPr lang="ru-RU" i="1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ru-RU" i="1" dirty="0" smtClean="0">
                <a:solidFill>
                  <a:schemeClr val="accent2">
                    <a:lumMod val="50000"/>
                  </a:schemeClr>
                </a:solidFill>
              </a:rPr>
              <a:t>дд.68, 75, 79, Ф.1Ф, Оп.1Ф, дд.750, 754, 762, 764) </a:t>
            </a:r>
            <a:r>
              <a:rPr lang="ru-RU" i="1" dirty="0">
                <a:solidFill>
                  <a:schemeClr val="accent2">
                    <a:lumMod val="50000"/>
                  </a:schemeClr>
                </a:solidFill>
              </a:rPr>
              <a:t>и Коллекции нетрадиционных документов </a:t>
            </a:r>
            <a:r>
              <a:rPr lang="ru-RU" i="1" dirty="0" smtClean="0">
                <a:solidFill>
                  <a:schemeClr val="accent2">
                    <a:lumMod val="50000"/>
                  </a:schemeClr>
                </a:solidFill>
              </a:rPr>
              <a:t>(ф.88</a:t>
            </a:r>
            <a:r>
              <a:rPr lang="ru-RU" i="1" dirty="0">
                <a:solidFill>
                  <a:schemeClr val="accent2">
                    <a:lumMod val="50000"/>
                  </a:schemeClr>
                </a:solidFill>
              </a:rPr>
              <a:t>, оп.3, д.14</a:t>
            </a:r>
            <a:r>
              <a:rPr lang="ru-RU" i="1" dirty="0" smtClean="0">
                <a:solidFill>
                  <a:schemeClr val="accent2">
                    <a:lumMod val="50000"/>
                  </a:schemeClr>
                </a:solidFill>
              </a:rPr>
              <a:t>);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dirty="0" smtClean="0"/>
              <a:t>фонда </a:t>
            </a:r>
            <a:r>
              <a:rPr lang="ru-RU" dirty="0" smtClean="0"/>
              <a:t>Исполнительного </a:t>
            </a:r>
            <a:r>
              <a:rPr lang="ru-RU" dirty="0" smtClean="0"/>
              <a:t>комитета Новосибирского </a:t>
            </a:r>
            <a:r>
              <a:rPr lang="ru-RU" dirty="0" smtClean="0"/>
              <a:t>областного Совета (ГАНО</a:t>
            </a:r>
            <a:r>
              <a:rPr lang="ru-RU" dirty="0" smtClean="0"/>
              <a:t>);</a:t>
            </a:r>
            <a:endParaRPr lang="ru-RU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i="1" dirty="0" smtClean="0">
                <a:solidFill>
                  <a:schemeClr val="accent2">
                    <a:lumMod val="50000"/>
                  </a:schemeClr>
                </a:solidFill>
              </a:rPr>
              <a:t>материалы районного краеведческого музея; 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статьи газеты «Степная Нива» от 23.03.1994 № 23, от 06.04.1994 № 27, от 13.03.2014 № 11, от 18.09.2014 № 38;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ru-RU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материалы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заведующей </a:t>
            </a:r>
            <a:r>
              <a:rPr lang="ru-RU" dirty="0" err="1">
                <a:solidFill>
                  <a:schemeClr val="accent2">
                    <a:lumMod val="50000"/>
                  </a:schemeClr>
                </a:solidFill>
              </a:rPr>
              <a:t>Теренгульским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 сельским филиалом МКУК «ЦБС» Ульрих Т.А.;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материалы и фотографии администрации Баганского района Новосибирской области;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фотографии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из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личных архивов целинников 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816649" y="6732964"/>
            <a:ext cx="1177672" cy="400097"/>
          </a:xfrm>
          <a:prstGeom prst="rect">
            <a:avLst/>
          </a:prstGeom>
        </p:spPr>
        <p:txBody>
          <a:bodyPr wrap="none" lIns="91429" tIns="45714" rIns="91429" bIns="45714">
            <a:spAutoFit/>
          </a:bodyPr>
          <a:lstStyle/>
          <a:p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</a:rPr>
              <a:t>2014 год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20306" y="1044328"/>
            <a:ext cx="8280921" cy="5544616"/>
          </a:xfrm>
        </p:spPr>
        <p:txBody>
          <a:bodyPr>
            <a:normAutofit fontScale="55000" lnSpcReduction="20000"/>
          </a:bodyPr>
          <a:lstStyle/>
          <a:p>
            <a:pPr marL="0" indent="0" algn="just">
              <a:buNone/>
            </a:pPr>
            <a:endParaRPr lang="ru-RU" i="1" dirty="0" smtClean="0"/>
          </a:p>
          <a:p>
            <a:pPr marL="0" indent="0" algn="just">
              <a:buNone/>
            </a:pPr>
            <a:r>
              <a:rPr lang="ru-RU" sz="4000" b="1" i="1" dirty="0" smtClean="0"/>
              <a:t>- совхоз </a:t>
            </a:r>
            <a:r>
              <a:rPr lang="ru-RU" sz="4000" b="1" i="1" dirty="0"/>
              <a:t>«Баганский</a:t>
            </a:r>
            <a:r>
              <a:rPr lang="ru-RU" sz="4000" b="1" dirty="0"/>
              <a:t>»</a:t>
            </a:r>
            <a:r>
              <a:rPr lang="ru-RU" sz="4000" dirty="0"/>
              <a:t> </a:t>
            </a:r>
            <a:r>
              <a:rPr lang="ru-RU" sz="4000" dirty="0" smtClean="0"/>
              <a:t> и от совхоза 8 передовиков производства:</a:t>
            </a:r>
            <a:r>
              <a:rPr lang="ru-RU" sz="4000" i="1" dirty="0" smtClean="0"/>
              <a:t>  </a:t>
            </a:r>
          </a:p>
          <a:p>
            <a:pPr marL="0" indent="0" algn="just">
              <a:buNone/>
            </a:pPr>
            <a:r>
              <a:rPr lang="ru-RU" sz="4000" i="1" dirty="0"/>
              <a:t> </a:t>
            </a:r>
            <a:r>
              <a:rPr lang="ru-RU" sz="4000" i="1" dirty="0" smtClean="0"/>
              <a:t>   комбайнеры </a:t>
            </a:r>
            <a:r>
              <a:rPr lang="ru-RU" sz="4000" b="1" i="1" dirty="0"/>
              <a:t>совхоза «Баганский</a:t>
            </a:r>
            <a:r>
              <a:rPr lang="ru-RU" sz="4000" b="1" dirty="0"/>
              <a:t>»</a:t>
            </a:r>
            <a:r>
              <a:rPr lang="ru-RU" sz="4000" dirty="0"/>
              <a:t> </a:t>
            </a:r>
            <a:r>
              <a:rPr lang="ru-RU" sz="4000" b="1" dirty="0"/>
              <a:t>Горлов Анатолий Иванович</a:t>
            </a:r>
            <a:r>
              <a:rPr lang="ru-RU" sz="4000" dirty="0"/>
              <a:t>, намолотивший в 1954 году за 20 дней 10450 центнеров зерновых на сцепе двух комбайнов С-6 и </a:t>
            </a:r>
            <a:r>
              <a:rPr lang="ru-RU" sz="4000" b="1" dirty="0"/>
              <a:t>Шишов Алексей Николаевич</a:t>
            </a:r>
            <a:r>
              <a:rPr lang="ru-RU" sz="4000" dirty="0"/>
              <a:t>, намолотивший в 1954 году за 20 дней 9920 центнеров зерновых на сцепе двух комбайнов С-6;</a:t>
            </a:r>
          </a:p>
          <a:p>
            <a:pPr marL="0" indent="0" algn="just">
              <a:buNone/>
            </a:pPr>
            <a:r>
              <a:rPr lang="ru-RU" sz="4000" i="1" dirty="0" smtClean="0"/>
              <a:t>    бригадиры </a:t>
            </a:r>
            <a:r>
              <a:rPr lang="ru-RU" sz="4000" i="1" dirty="0"/>
              <a:t>тракторных бригад совхоза «Баганский</a:t>
            </a:r>
            <a:r>
              <a:rPr lang="ru-RU" sz="4000" dirty="0"/>
              <a:t>», перевыполнивших план урожайности пшеницы с закрепленных за бригадами площадей, </a:t>
            </a:r>
            <a:r>
              <a:rPr lang="ru-RU" sz="4000" b="1" dirty="0" err="1"/>
              <a:t>Аужанов</a:t>
            </a:r>
            <a:r>
              <a:rPr lang="ru-RU" sz="4000" b="1" dirty="0"/>
              <a:t> Кирей </a:t>
            </a:r>
            <a:r>
              <a:rPr lang="ru-RU" sz="4000" b="1" dirty="0" err="1"/>
              <a:t>Абрарович</a:t>
            </a:r>
            <a:r>
              <a:rPr lang="ru-RU" sz="4000" b="1" dirty="0"/>
              <a:t> </a:t>
            </a:r>
            <a:r>
              <a:rPr lang="ru-RU" sz="4000" dirty="0"/>
              <a:t>(при плановых 12,5 центнеров получено в среднем 13,86, а на отдельных участках 16,2 центнера с гектара) и </a:t>
            </a:r>
            <a:r>
              <a:rPr lang="ru-RU" sz="4000" b="1" dirty="0" err="1"/>
              <a:t>Мусатов</a:t>
            </a:r>
            <a:r>
              <a:rPr lang="ru-RU" sz="4000" b="1" dirty="0"/>
              <a:t> Михаил Никифорович</a:t>
            </a:r>
            <a:r>
              <a:rPr lang="ru-RU" sz="4000" dirty="0"/>
              <a:t> (при плановых 12,5 центнеров получено в среднем 14,8, а на отдельных участках по 34 центнера с гектара</a:t>
            </a:r>
            <a:r>
              <a:rPr lang="ru-RU" sz="4000" dirty="0" smtClean="0"/>
              <a:t>);</a:t>
            </a:r>
          </a:p>
          <a:p>
            <a:pPr marL="0" indent="0" algn="just">
              <a:buNone/>
            </a:pPr>
            <a:r>
              <a:rPr lang="ru-RU" sz="4000" i="1" dirty="0" smtClean="0"/>
              <a:t>    чабаны </a:t>
            </a:r>
            <a:r>
              <a:rPr lang="ru-RU" sz="4000" b="1" dirty="0" err="1" smtClean="0"/>
              <a:t>Бикшенов</a:t>
            </a:r>
            <a:r>
              <a:rPr lang="ru-RU" sz="4000" b="1" dirty="0" smtClean="0"/>
              <a:t> </a:t>
            </a:r>
            <a:r>
              <a:rPr lang="ru-RU" sz="4000" b="1" dirty="0" err="1" smtClean="0"/>
              <a:t>Какей</a:t>
            </a:r>
            <a:r>
              <a:rPr lang="ru-RU" sz="4000" b="1" dirty="0" smtClean="0"/>
              <a:t>, Цыганок Павел Прокопьевич, Брит Иван Михайлович, Скаков </a:t>
            </a:r>
            <a:r>
              <a:rPr lang="ru-RU" sz="4000" b="1" dirty="0" err="1" smtClean="0"/>
              <a:t>Сагандык</a:t>
            </a:r>
            <a:r>
              <a:rPr lang="ru-RU" sz="4000" b="1" dirty="0" smtClean="0"/>
              <a:t> Адамович</a:t>
            </a:r>
            <a:r>
              <a:rPr lang="ru-RU" sz="4000" i="1" dirty="0" smtClean="0"/>
              <a:t>;</a:t>
            </a:r>
            <a:endParaRPr lang="ru-RU" sz="4000" i="1" dirty="0"/>
          </a:p>
          <a:p>
            <a:pPr marL="0" indent="0" algn="just">
              <a:buNone/>
            </a:pPr>
            <a:r>
              <a:rPr lang="ru-RU" sz="4000" i="1" dirty="0" smtClean="0"/>
              <a:t>   секретарь </a:t>
            </a:r>
            <a:r>
              <a:rPr lang="ru-RU" sz="4000" i="1" dirty="0"/>
              <a:t>партийной организации совхоза «Баганский</a:t>
            </a:r>
            <a:r>
              <a:rPr lang="ru-RU" sz="4000" dirty="0"/>
              <a:t>» </a:t>
            </a:r>
            <a:r>
              <a:rPr lang="ru-RU" sz="4000" b="1" dirty="0" err="1"/>
              <a:t>Сяткин</a:t>
            </a:r>
            <a:r>
              <a:rPr lang="ru-RU" sz="4000" b="1" dirty="0"/>
              <a:t> Сергей Степанович</a:t>
            </a:r>
            <a:r>
              <a:rPr lang="ru-RU" sz="4000" dirty="0"/>
              <a:t> за перевыполнение плановой урожайности на целинных и залежных землях;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032672" y="6876981"/>
            <a:ext cx="5112568" cy="38470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Ф.1, Оп.1, Д.68 ЛЛ.82,83, Ф.88, Оп.3, Д.14 Л.2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9381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20304" y="1094803"/>
            <a:ext cx="8136904" cy="4990084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sz="2000" b="1" i="1" dirty="0" smtClean="0"/>
              <a:t>-  </a:t>
            </a:r>
            <a:r>
              <a:rPr lang="ru-RU" sz="2000" b="1" i="1" dirty="0" err="1" smtClean="0"/>
              <a:t>Баганская</a:t>
            </a:r>
            <a:r>
              <a:rPr lang="ru-RU" sz="2000" b="1" i="1" dirty="0" smtClean="0"/>
              <a:t> </a:t>
            </a:r>
            <a:r>
              <a:rPr lang="ru-RU" sz="2000" b="1" i="1" dirty="0"/>
              <a:t>МТС </a:t>
            </a:r>
            <a:r>
              <a:rPr lang="ru-RU" sz="2000" i="1" dirty="0"/>
              <a:t>(</a:t>
            </a:r>
            <a:r>
              <a:rPr lang="ru-RU" sz="2000" dirty="0"/>
              <a:t>планом предусматривалось освоить  2500 га новых земель, фактически освоено 4320 га, при плановой урожайности 8,8 центнеров получено 16,5 центнеров с гектара), колхозы: «Красный Спартак» Вознесенского сельсовета (за высокие показатели урожайности зерновых культур: с площади 278 га получено по 16 центнеров с гектара), </a:t>
            </a:r>
            <a:r>
              <a:rPr lang="ru-RU" sz="2000" dirty="0" err="1"/>
              <a:t>им.Сталина</a:t>
            </a:r>
            <a:r>
              <a:rPr lang="ru-RU" sz="2000" dirty="0"/>
              <a:t> Баганского сельсовета (с площади 686 га получено по 18 центнеров с гектара) и </a:t>
            </a:r>
            <a:r>
              <a:rPr lang="ru-RU" sz="2000" dirty="0" err="1"/>
              <a:t>им.Андреева</a:t>
            </a:r>
            <a:r>
              <a:rPr lang="ru-RU" sz="2000" dirty="0"/>
              <a:t> Китай-Городского сельсовета ( с площади 3240 га получено по 16,6 центнеров с гектара) и большая группа передовиков производства этой зоны</a:t>
            </a:r>
            <a:r>
              <a:rPr lang="ru-RU" sz="2000" dirty="0" smtClean="0"/>
              <a:t>;</a:t>
            </a:r>
          </a:p>
          <a:p>
            <a:pPr algn="just">
              <a:spcBef>
                <a:spcPts val="0"/>
              </a:spcBef>
              <a:buFontTx/>
              <a:buChar char="-"/>
            </a:pPr>
            <a:endParaRPr lang="ru-RU" sz="800" dirty="0" smtClean="0"/>
          </a:p>
          <a:p>
            <a:pPr marL="0" indent="0" algn="just">
              <a:spcBef>
                <a:spcPts val="0"/>
              </a:spcBef>
              <a:buNone/>
            </a:pPr>
            <a:r>
              <a:rPr lang="ru-RU" sz="2000" b="1" i="1" dirty="0" smtClean="0"/>
              <a:t>- Андреевская </a:t>
            </a:r>
            <a:r>
              <a:rPr lang="ru-RU" sz="2000" b="1" i="1" dirty="0"/>
              <a:t>МТС</a:t>
            </a:r>
            <a:r>
              <a:rPr lang="ru-RU" sz="2000" b="1" dirty="0"/>
              <a:t> </a:t>
            </a:r>
            <a:r>
              <a:rPr lang="ru-RU" sz="2000" dirty="0"/>
              <a:t>(планом предусматривалось освоить  2500 га новых земель, фактически освоено 5536 га, при плановой урожайности 8 центнеров получено 12 центнеров с гектара), колхоз </a:t>
            </a:r>
            <a:r>
              <a:rPr lang="ru-RU" sz="2000" dirty="0" err="1"/>
              <a:t>им.Маленкова</a:t>
            </a:r>
            <a:r>
              <a:rPr lang="ru-RU" sz="2000" dirty="0"/>
              <a:t> Андреевского сельсовета, который вместо плановых 500 га освоил 861 гектар целинных и залежных земель и при плановой урожайности 8 центнеров получил урожайность пшеницы 19 центнеров с гектара и большая группа передовиков производства этой </a:t>
            </a:r>
            <a:r>
              <a:rPr lang="ru-RU" sz="2000" dirty="0" smtClean="0"/>
              <a:t>зоны</a:t>
            </a:r>
            <a:r>
              <a:rPr lang="ru-RU" sz="2000" dirty="0"/>
              <a:t>;</a:t>
            </a:r>
          </a:p>
          <a:p>
            <a:pPr marL="0" indent="0">
              <a:spcBef>
                <a:spcPts val="0"/>
              </a:spcBef>
              <a:buNone/>
            </a:pPr>
            <a:endParaRPr lang="ru-RU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5832873" y="6732965"/>
            <a:ext cx="3240360" cy="38470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Ф.1, Оп.1, Д.68 ЛЛ.121-126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0234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8300" y="806772"/>
            <a:ext cx="8280919" cy="643024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000" i="1" dirty="0" smtClean="0"/>
              <a:t>- </a:t>
            </a:r>
            <a:r>
              <a:rPr lang="ru-RU" sz="2000" b="1" i="1" dirty="0" smtClean="0"/>
              <a:t>Грушевская </a:t>
            </a:r>
            <a:r>
              <a:rPr lang="ru-RU" sz="2000" b="1" i="1" dirty="0"/>
              <a:t>МТС</a:t>
            </a:r>
            <a:r>
              <a:rPr lang="ru-RU" sz="2000" b="1" dirty="0"/>
              <a:t> </a:t>
            </a:r>
            <a:r>
              <a:rPr lang="ru-RU" sz="2000" dirty="0"/>
              <a:t>(планом предусматривалось освоить 1500 га целинных и залежных земель, фактически освоено 2933 га, при плановой урожайности зерновых 8,8 центнеров получено пшеницы -   11,8, ячменя и овса – 15,6 центнеров с гектара), колхозы Казанского сельсовета </a:t>
            </a:r>
            <a:r>
              <a:rPr lang="ru-RU" sz="2000" dirty="0" err="1"/>
              <a:t>им.Кирова</a:t>
            </a:r>
            <a:r>
              <a:rPr lang="ru-RU" sz="2000" dirty="0"/>
              <a:t> (за получение урожайности яровой пшеницы с площади 303 га по 28,36 центнеров с гектара) и «Восход» (за получение урожайности яровой пшеницы с площади 275 га по 18,55 центнеров) и большая группа передовиков производства этой зоны; </a:t>
            </a:r>
          </a:p>
          <a:p>
            <a:pPr marL="0" indent="0" algn="just">
              <a:buNone/>
            </a:pPr>
            <a:r>
              <a:rPr lang="ru-RU" sz="2000" b="1" i="1" dirty="0" smtClean="0"/>
              <a:t>- </a:t>
            </a:r>
            <a:r>
              <a:rPr lang="ru-RU" sz="2000" b="1" i="1" dirty="0" err="1" smtClean="0"/>
              <a:t>Палецкая</a:t>
            </a:r>
            <a:r>
              <a:rPr lang="ru-RU" sz="2000" b="1" i="1" dirty="0" smtClean="0"/>
              <a:t> МТС</a:t>
            </a:r>
            <a:r>
              <a:rPr lang="ru-RU" sz="2000" b="1" dirty="0"/>
              <a:t> </a:t>
            </a:r>
            <a:r>
              <a:rPr lang="ru-RU" sz="2000" dirty="0" smtClean="0"/>
              <a:t>- </a:t>
            </a:r>
            <a:r>
              <a:rPr lang="ru-RU" sz="2000" dirty="0"/>
              <a:t>планом предусматривалось освоить под зерновые культуры 4000 га., фактически освоено 5641 га., весной требовалось освоить 1500 га новых земель, фактически освоено 2505 га., при плановой урожайности 8 центнеров получено 11,3 центнера с гектара;</a:t>
            </a:r>
          </a:p>
          <a:p>
            <a:pPr marL="0" indent="0" algn="just">
              <a:buNone/>
            </a:pPr>
            <a:r>
              <a:rPr lang="ru-RU" sz="2000" i="1" dirty="0" smtClean="0"/>
              <a:t>   комбайнер </a:t>
            </a:r>
            <a:r>
              <a:rPr lang="ru-RU" sz="2000" i="1" dirty="0" err="1"/>
              <a:t>Палецкой</a:t>
            </a:r>
            <a:r>
              <a:rPr lang="ru-RU" sz="2000" i="1" dirty="0"/>
              <a:t> МТС </a:t>
            </a:r>
            <a:r>
              <a:rPr lang="ru-RU" sz="2000" b="1" dirty="0"/>
              <a:t> </a:t>
            </a:r>
            <a:r>
              <a:rPr lang="ru-RU" sz="2000" b="1" dirty="0" err="1"/>
              <a:t>Гордусенко</a:t>
            </a:r>
            <a:r>
              <a:rPr lang="ru-RU" sz="2000" b="1" dirty="0"/>
              <a:t> Иван Борисович, </a:t>
            </a:r>
            <a:r>
              <a:rPr lang="ru-RU" sz="2000" dirty="0"/>
              <a:t>убравший на комбайне С-6 за 27 рабочих дней 640 га и намолотивший 6614 центнеров, а за 20 рабочих дней 5910 центнеров;</a:t>
            </a:r>
          </a:p>
          <a:p>
            <a:pPr marL="0" indent="0" algn="just">
              <a:buNone/>
            </a:pPr>
            <a:r>
              <a:rPr lang="ru-RU" sz="2000" i="1" dirty="0" smtClean="0"/>
              <a:t>   специалисты </a:t>
            </a:r>
            <a:r>
              <a:rPr lang="ru-RU" sz="2000" i="1" dirty="0" err="1"/>
              <a:t>Палецкой</a:t>
            </a:r>
            <a:r>
              <a:rPr lang="ru-RU" sz="2000" i="1" dirty="0"/>
              <a:t> МТС </a:t>
            </a:r>
            <a:r>
              <a:rPr lang="ru-RU" sz="2000" b="1" dirty="0"/>
              <a:t>Козырев Иван Иванович</a:t>
            </a:r>
            <a:r>
              <a:rPr lang="ru-RU" sz="2000" dirty="0"/>
              <a:t> – директор, </a:t>
            </a:r>
            <a:r>
              <a:rPr lang="ru-RU" sz="2000" b="1" dirty="0" err="1"/>
              <a:t>Черевко</a:t>
            </a:r>
            <a:r>
              <a:rPr lang="ru-RU" sz="2000" b="1" dirty="0"/>
              <a:t> Алексей Григорьевич</a:t>
            </a:r>
            <a:r>
              <a:rPr lang="ru-RU" sz="2000" dirty="0"/>
              <a:t> – главный агроном,  </a:t>
            </a:r>
            <a:r>
              <a:rPr lang="ru-RU" sz="2000" b="1" dirty="0"/>
              <a:t>Марьясов Виталий Григорьевич </a:t>
            </a:r>
            <a:r>
              <a:rPr lang="ru-RU" sz="2000" dirty="0"/>
              <a:t>– главный инженер, </a:t>
            </a:r>
            <a:r>
              <a:rPr lang="ru-RU" sz="2000" b="1" dirty="0" err="1"/>
              <a:t>Грицай</a:t>
            </a:r>
            <a:r>
              <a:rPr lang="ru-RU" sz="2000" b="1" dirty="0"/>
              <a:t> Максим Иванович</a:t>
            </a:r>
            <a:r>
              <a:rPr lang="ru-RU" sz="2000" dirty="0"/>
              <a:t> – механик, </a:t>
            </a:r>
            <a:r>
              <a:rPr lang="ru-RU" sz="2000" b="1" dirty="0"/>
              <a:t>Городецкий Иван Павлович</a:t>
            </a:r>
            <a:r>
              <a:rPr lang="ru-RU" sz="2000" dirty="0"/>
              <a:t> – агроном, </a:t>
            </a:r>
            <a:r>
              <a:rPr lang="ru-RU" sz="2000" b="1" dirty="0"/>
              <a:t>Мащенко Федор Дми</a:t>
            </a:r>
            <a:r>
              <a:rPr lang="ru-RU" sz="2000" dirty="0"/>
              <a:t>триевич – заведующий МТМ;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76888" y="6996316"/>
            <a:ext cx="3168352" cy="38470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Ф.1, Оп.1, Д.68 Л.126, 139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43019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9E4F3438A30E8342A2052C52116BB12E" ma:contentTypeVersion="0" ma:contentTypeDescription="Создание документа." ma:contentTypeScope="" ma:versionID="d3494d24082940956064a11f9d931af9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89d58f4857a619b7c345529988bca39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D59E135-1762-4CE0-B32D-58A70DD8961C}"/>
</file>

<file path=customXml/itemProps2.xml><?xml version="1.0" encoding="utf-8"?>
<ds:datastoreItem xmlns:ds="http://schemas.openxmlformats.org/officeDocument/2006/customXml" ds:itemID="{F1BE6616-5EDB-4D45-ACB7-C88EBD22F16F}"/>
</file>

<file path=customXml/itemProps3.xml><?xml version="1.0" encoding="utf-8"?>
<ds:datastoreItem xmlns:ds="http://schemas.openxmlformats.org/officeDocument/2006/customXml" ds:itemID="{ED4FB141-A884-4D56-8009-ABA10B773F5D}"/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2982</TotalTime>
  <Words>2072</Words>
  <Application>Microsoft Office PowerPoint</Application>
  <PresentationFormat>Произвольный</PresentationFormat>
  <Paragraphs>156</Paragraphs>
  <Slides>62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62</vt:i4>
      </vt:variant>
    </vt:vector>
  </HeadingPairs>
  <TitlesOfParts>
    <vt:vector size="63" baseType="lpstr">
      <vt:lpstr>Трек</vt:lpstr>
      <vt:lpstr>БЕЗЗАВЕТНАЯ ДОБЛЕСТЬ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Они поднимали целину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Из воспоминаний Зои Степановны: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Поклон целине покоренной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БЕЗЗАВЕТНАЯ ДОБЛЕСТЬ …</dc:title>
  <cp:lastModifiedBy>Анастасия</cp:lastModifiedBy>
  <cp:revision>114</cp:revision>
  <dcterms:modified xsi:type="dcterms:W3CDTF">2014-11-10T08:31:48Z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0x0101009E4F3438A30E8342A2052C52116BB12E</vt:lpwstr>
  </property>
</Properties>
</file>